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99" r:id="rId11"/>
    <p:sldId id="300" r:id="rId12"/>
    <p:sldId id="283" r:id="rId13"/>
    <p:sldId id="298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7" r:id="rId23"/>
    <p:sldId id="292" r:id="rId24"/>
    <p:sldId id="293" r:id="rId25"/>
    <p:sldId id="294" r:id="rId26"/>
    <p:sldId id="295" r:id="rId27"/>
    <p:sldId id="296" r:id="rId2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6" autoAdjust="0"/>
    <p:restoredTop sz="94660"/>
  </p:normalViewPr>
  <p:slideViewPr>
    <p:cSldViewPr>
      <p:cViewPr varScale="1">
        <p:scale>
          <a:sx n="105" d="100"/>
          <a:sy n="105" d="100"/>
        </p:scale>
        <p:origin x="121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9D5192-9CC4-49D0-923E-C869676F0B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973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5CFB22-2532-44FE-8203-DA25A48C9CAE}" type="slidenum">
              <a:rPr lang="cs-CZ" smtClean="0"/>
              <a:pPr eaLnBrk="1" hangingPunct="1"/>
              <a:t>1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4AF2AF-040B-41B9-985F-67F4C82174A3}" type="slidenum">
              <a:rPr lang="cs-CZ" smtClean="0"/>
              <a:pPr eaLnBrk="1" hangingPunct="1"/>
              <a:t>2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BA2150-FF8F-435F-BFA9-FE533186136C}" type="slidenum">
              <a:rPr lang="cs-CZ" smtClean="0"/>
              <a:pPr eaLnBrk="1" hangingPunct="1"/>
              <a:t>3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668102-4C9A-4777-A7E2-0D303F81437A}" type="slidenum">
              <a:rPr lang="cs-CZ" smtClean="0"/>
              <a:pPr eaLnBrk="1" hangingPunct="1"/>
              <a:t>4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6F593C-AFBA-4231-9AB0-0F2D2EC5E812}" type="slidenum">
              <a:rPr lang="cs-CZ" smtClean="0"/>
              <a:pPr eaLnBrk="1" hangingPunct="1"/>
              <a:t>5</a:t>
            </a:fld>
            <a:endParaRPr 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753A7-B34E-497A-B3E3-75C61D7BB7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764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BD1E-36F3-4CB5-9354-E9327B8580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909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FD82F-4B23-48D7-92F9-31A59ECC82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650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C3B21-7968-434E-B987-98CB0982DF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004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D173-9019-41DB-B2E8-1933C2C695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81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7A1A-9B4B-4CF8-B7B0-536313206F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97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C8E0-7C04-42E3-ACBB-F4A75D3669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002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229B6-ACE2-4A97-8F0D-E418D4B037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838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D10E2-4DB0-458A-981B-3506213B55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736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0733B-B627-4DD5-BCBB-346E579F95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712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B5441-FAAA-4AF4-BB17-FE0A0CBA44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56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36BA-A184-4258-83FE-B5287CA359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47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9D57-2E36-4C4E-9898-CF84BF5590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6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DE35B4F-AE24-4F40-8324-194C4D09F8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 models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(Modeling of the decision processes)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err="1" smtClean="0"/>
              <a:t>Dijkstr</a:t>
            </a:r>
            <a:r>
              <a:rPr lang="cs-CZ" dirty="0" smtClean="0"/>
              <a:t>a</a:t>
            </a:r>
            <a:r>
              <a:rPr lang="en-US" dirty="0" smtClean="0"/>
              <a:t>’s</a:t>
            </a:r>
            <a:r>
              <a:rPr lang="en-GB" dirty="0" smtClean="0"/>
              <a:t> </a:t>
            </a:r>
            <a:r>
              <a:rPr lang="en-GB" dirty="0" err="1" smtClean="0"/>
              <a:t>algorith</a:t>
            </a:r>
            <a:r>
              <a:rPr lang="cs-CZ" dirty="0" smtClean="0"/>
              <a:t>m – </a:t>
            </a:r>
            <a:r>
              <a:rPr lang="en-US" dirty="0" smtClean="0"/>
              <a:t>searching for shortest path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875" y="1600200"/>
            <a:ext cx="9001125" cy="482917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Create list of distances, list of visited nodes, list, list of past nodes and list of present nodes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All values in distance list are set to</a:t>
            </a:r>
            <a:r>
              <a:rPr lang="cs-CZ" dirty="0" smtClean="0"/>
              <a:t> ∞, </a:t>
            </a:r>
            <a:r>
              <a:rPr lang="en-US" dirty="0" smtClean="0"/>
              <a:t>only first node is set to 0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All values in list of visited nodes is set to FALSE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All values in list of past nodes are set to </a:t>
            </a:r>
            <a:r>
              <a:rPr lang="en-US" dirty="0" err="1" smtClean="0"/>
              <a:t>undef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err="1"/>
              <a:t>Dijkstr</a:t>
            </a:r>
            <a:r>
              <a:rPr lang="cs-CZ" dirty="0"/>
              <a:t>a</a:t>
            </a:r>
            <a:r>
              <a:rPr lang="en-US" dirty="0"/>
              <a:t>’s</a:t>
            </a:r>
            <a:r>
              <a:rPr lang="en-GB" dirty="0"/>
              <a:t> </a:t>
            </a:r>
            <a:r>
              <a:rPr lang="en-GB" dirty="0" err="1"/>
              <a:t>algorith</a:t>
            </a:r>
            <a:r>
              <a:rPr lang="cs-CZ" dirty="0"/>
              <a:t>m – </a:t>
            </a:r>
            <a:r>
              <a:rPr lang="en-US" dirty="0"/>
              <a:t>searching for shortest path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85875"/>
            <a:ext cx="9144000" cy="484505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dirty="0" smtClean="0"/>
              <a:t>List of present nodes is set in the same way as first node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dirty="0" smtClean="0"/>
              <a:t>Set present node as visited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dirty="0" smtClean="0"/>
              <a:t>Update distance list and list of past nodes based on nodes, which are directly reachable from actual node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dirty="0" err="1" smtClean="0"/>
              <a:t>Updace</a:t>
            </a:r>
            <a:r>
              <a:rPr lang="en-US" sz="2800" dirty="0" smtClean="0"/>
              <a:t> actual node in list of unvisited nodes, which may be reached using shortest path from first node</a:t>
            </a:r>
          </a:p>
          <a:p>
            <a:pPr marL="514350" indent="-514350" eaLnBrk="1" hangingPunct="1">
              <a:buFont typeface="+mj-lt"/>
              <a:buAutoNum type="arabicPeriod" startAt="5"/>
              <a:defRPr/>
            </a:pPr>
            <a:r>
              <a:rPr lang="en-US" sz="2800" dirty="0" smtClean="0"/>
              <a:t>Repeat from step 6 until all nodes are visited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Shortest path </a:t>
            </a:r>
            <a:r>
              <a:rPr lang="en-US" dirty="0" err="1" smtClean="0"/>
              <a:t>graphicaly</a:t>
            </a:r>
            <a:endParaRPr lang="en-US" dirty="0" smtClean="0"/>
          </a:p>
        </p:txBody>
      </p:sp>
      <p:pic>
        <p:nvPicPr>
          <p:cNvPr id="225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9144000" cy="3808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42875"/>
            <a:ext cx="9144000" cy="928688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/>
              <a:t>Ford-Fulkerson</a:t>
            </a:r>
            <a:r>
              <a:rPr lang="en-US" b="1" dirty="0" smtClean="0"/>
              <a:t>’s</a:t>
            </a:r>
            <a:r>
              <a:rPr lang="en-GB" b="1" dirty="0" smtClean="0"/>
              <a:t> algorithm for path with max. capacity</a:t>
            </a:r>
            <a:endParaRPr 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4438"/>
            <a:ext cx="9144000" cy="5500687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IN: </a:t>
            </a:r>
            <a:r>
              <a:rPr lang="cs-CZ" dirty="0" smtClean="0"/>
              <a:t>graf G </a:t>
            </a:r>
            <a:r>
              <a:rPr lang="en-US" dirty="0" smtClean="0"/>
              <a:t>with known capacities of the flows c, first node s and final node t</a:t>
            </a:r>
          </a:p>
          <a:p>
            <a:pPr eaLnBrk="1" hangingPunct="1">
              <a:defRPr/>
            </a:pPr>
            <a:r>
              <a:rPr lang="cs-CZ" b="1" dirty="0" smtClean="0"/>
              <a:t>OUT: </a:t>
            </a:r>
            <a:r>
              <a:rPr lang="en-US" dirty="0" smtClean="0"/>
              <a:t>flow f from node s to t, which is maximal</a:t>
            </a:r>
          </a:p>
          <a:p>
            <a:pPr eaLnBrk="1" hangingPunct="1">
              <a:defRPr/>
            </a:pPr>
            <a:r>
              <a:rPr lang="cs-CZ" dirty="0" smtClean="0"/>
              <a:t>F(</a:t>
            </a:r>
            <a:r>
              <a:rPr lang="cs-CZ" dirty="0" err="1" smtClean="0"/>
              <a:t>u,v</a:t>
            </a:r>
            <a:r>
              <a:rPr lang="cs-CZ" dirty="0" smtClean="0"/>
              <a:t>) ← 0 </a:t>
            </a:r>
            <a:r>
              <a:rPr lang="en-US" dirty="0" smtClean="0"/>
              <a:t>for all edges </a:t>
            </a:r>
            <a:r>
              <a:rPr lang="cs-CZ" dirty="0" smtClean="0"/>
              <a:t>(u,v)</a:t>
            </a:r>
          </a:p>
          <a:p>
            <a:pPr eaLnBrk="1" hangingPunct="1">
              <a:defRPr/>
            </a:pPr>
            <a:r>
              <a:rPr lang="en-US" dirty="0" smtClean="0"/>
              <a:t>Until there is path p from s to t such, that</a:t>
            </a:r>
            <a:r>
              <a:rPr lang="cs-CZ" dirty="0" smtClean="0"/>
              <a:t>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u,v</a:t>
            </a:r>
            <a:r>
              <a:rPr lang="cs-CZ" dirty="0" smtClean="0"/>
              <a:t>) &gt; 0,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edges</a:t>
            </a:r>
            <a:r>
              <a:rPr lang="cs-CZ" dirty="0" smtClean="0"/>
              <a:t> (u,v) </a:t>
            </a:r>
            <a:r>
              <a:rPr lang="cs-CZ" dirty="0" smtClean="0">
                <a:sym typeface="Symbol"/>
              </a:rPr>
              <a:t></a:t>
            </a:r>
            <a:r>
              <a:rPr lang="cs-CZ" dirty="0" smtClean="0"/>
              <a:t> p:</a:t>
            </a:r>
          </a:p>
          <a:p>
            <a:pPr lvl="1" eaLnBrk="1" hangingPunct="1">
              <a:defRPr/>
            </a:pP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c</a:t>
            </a:r>
            <a:r>
              <a:rPr lang="cs-CZ" baseline="-25000" dirty="0" err="1" smtClean="0"/>
              <a:t>f</a:t>
            </a:r>
            <a:r>
              <a:rPr lang="cs-CZ" dirty="0" smtClean="0"/>
              <a:t>(p) = min{</a:t>
            </a:r>
            <a:r>
              <a:rPr lang="cs-CZ" dirty="0" err="1" smtClean="0"/>
              <a:t>c</a:t>
            </a:r>
            <a:r>
              <a:rPr lang="cs-CZ" baseline="-25000" dirty="0" err="1" smtClean="0"/>
              <a:t>f</a:t>
            </a:r>
            <a:r>
              <a:rPr lang="cs-CZ" dirty="0" smtClean="0"/>
              <a:t>(u,v)</a:t>
            </a:r>
            <a:r>
              <a:rPr lang="en-US" dirty="0" smtClean="0"/>
              <a:t>|</a:t>
            </a:r>
            <a:r>
              <a:rPr lang="cs-CZ" dirty="0" smtClean="0"/>
              <a:t>(u,v)</a:t>
            </a:r>
            <a:r>
              <a:rPr lang="cs-CZ" dirty="0" smtClean="0">
                <a:sym typeface="Symbol"/>
              </a:rPr>
              <a:t>p</a:t>
            </a:r>
            <a:r>
              <a:rPr lang="cs-CZ" dirty="0" smtClean="0"/>
              <a:t>}</a:t>
            </a:r>
          </a:p>
          <a:p>
            <a:pPr lvl="1" eaLnBrk="1" hangingPunct="1">
              <a:defRPr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edges</a:t>
            </a:r>
            <a:r>
              <a:rPr lang="cs-CZ" dirty="0" smtClean="0"/>
              <a:t> (u,v)</a:t>
            </a:r>
            <a:r>
              <a:rPr lang="cs-CZ" dirty="0" smtClean="0">
                <a:sym typeface="Symbol"/>
              </a:rPr>
              <a:t>p</a:t>
            </a:r>
            <a:endParaRPr lang="cs-CZ" dirty="0" smtClean="0"/>
          </a:p>
          <a:p>
            <a:pPr lvl="2" eaLnBrk="1" hangingPunct="1">
              <a:defRPr/>
            </a:pPr>
            <a:r>
              <a:rPr lang="cs-CZ" dirty="0" smtClean="0"/>
              <a:t>f(u,v)←f(u,v)+</a:t>
            </a:r>
            <a:r>
              <a:rPr lang="cs-CZ" dirty="0" err="1" smtClean="0"/>
              <a:t>c</a:t>
            </a:r>
            <a:r>
              <a:rPr lang="cs-CZ" baseline="-25000" dirty="0" err="1" smtClean="0"/>
              <a:t>f</a:t>
            </a:r>
            <a:r>
              <a:rPr lang="cs-CZ" dirty="0" smtClean="0"/>
              <a:t>(p) :</a:t>
            </a:r>
            <a:r>
              <a:rPr lang="en-GB" dirty="0" smtClean="0"/>
              <a:t>(</a:t>
            </a:r>
            <a:r>
              <a:rPr lang="en-US" dirty="0" smtClean="0"/>
              <a:t>send flow on its way</a:t>
            </a:r>
            <a:r>
              <a:rPr lang="en-GB" dirty="0" smtClean="0"/>
              <a:t>)</a:t>
            </a:r>
            <a:endParaRPr lang="cs-CZ" dirty="0" smtClean="0"/>
          </a:p>
          <a:p>
            <a:pPr lvl="2" eaLnBrk="1" hangingPunct="1">
              <a:defRPr/>
            </a:pPr>
            <a:r>
              <a:rPr lang="cs-CZ" dirty="0" smtClean="0"/>
              <a:t>f(u,v)←f(u,v)-</a:t>
            </a:r>
            <a:r>
              <a:rPr lang="cs-CZ" dirty="0" err="1" smtClean="0"/>
              <a:t>c</a:t>
            </a:r>
            <a:r>
              <a:rPr lang="cs-CZ" baseline="-25000" dirty="0" err="1" smtClean="0"/>
              <a:t>f</a:t>
            </a:r>
            <a:r>
              <a:rPr lang="cs-CZ" dirty="0" smtClean="0"/>
              <a:t>(p) :</a:t>
            </a:r>
            <a:r>
              <a:rPr lang="en-GB" dirty="0" smtClean="0"/>
              <a:t>(</a:t>
            </a:r>
            <a:r>
              <a:rPr lang="en-US" dirty="0" smtClean="0"/>
              <a:t>the flow may be send back later</a:t>
            </a:r>
            <a:r>
              <a:rPr lang="en-GB" dirty="0" smtClean="0"/>
              <a:t>)</a:t>
            </a:r>
            <a:endParaRPr lang="cs-CZ" dirty="0" smtClean="0"/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Graph of the type tree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Acyclic graphs with 1 initial and many final nodes</a:t>
            </a:r>
          </a:p>
          <a:p>
            <a:pPr eaLnBrk="1" hangingPunct="1">
              <a:defRPr/>
            </a:pPr>
            <a:r>
              <a:rPr lang="en-US" dirty="0" smtClean="0"/>
              <a:t>Problem: find the tree such, that it connects all nodes by edges with lowest possible costs</a:t>
            </a:r>
          </a:p>
          <a:p>
            <a:pPr eaLnBrk="1" hangingPunct="1">
              <a:defRPr/>
            </a:pPr>
            <a:r>
              <a:rPr lang="en-US" dirty="0" smtClean="0"/>
              <a:t>Solving using </a:t>
            </a:r>
            <a:r>
              <a:rPr lang="en-US" dirty="0" err="1" smtClean="0"/>
              <a:t>Kruskal’s</a:t>
            </a:r>
            <a:r>
              <a:rPr lang="en-US" dirty="0" smtClean="0"/>
              <a:t> algorithm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Kruskal’s</a:t>
            </a:r>
            <a:r>
              <a:rPr lang="en-US" dirty="0" smtClean="0"/>
              <a:t> algorithm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All possible connections between nodes are evaluated (in unit of choice)</a:t>
            </a:r>
          </a:p>
          <a:p>
            <a:pPr eaLnBrk="1" hangingPunct="1">
              <a:defRPr/>
            </a:pPr>
            <a:r>
              <a:rPr lang="en-US" sz="3000" dirty="0" smtClean="0"/>
              <a:t>Order list of connections using criterion of choice (descending from the best to the worst)</a:t>
            </a:r>
          </a:p>
          <a:p>
            <a:pPr eaLnBrk="1" hangingPunct="1">
              <a:defRPr/>
            </a:pPr>
            <a:r>
              <a:rPr lang="en-US" sz="3000" dirty="0" smtClean="0"/>
              <a:t>Create tree: we add the edges following our list</a:t>
            </a:r>
          </a:p>
          <a:p>
            <a:pPr eaLnBrk="1" hangingPunct="1">
              <a:defRPr/>
            </a:pPr>
            <a:r>
              <a:rPr lang="en-US" sz="3000" dirty="0" smtClean="0"/>
              <a:t>Check the new edge – if its adding created cycle in graph, throw it away and use next connection in list</a:t>
            </a:r>
          </a:p>
          <a:p>
            <a:pPr eaLnBrk="1" hangingPunct="1">
              <a:defRPr/>
            </a:pPr>
            <a:r>
              <a:rPr lang="en-US" sz="3000" dirty="0" smtClean="0"/>
              <a:t>Do until all nodes part of the graph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Graph of the type tree</a:t>
            </a:r>
            <a:endParaRPr lang="cs-CZ" dirty="0" smtClean="0"/>
          </a:p>
        </p:txBody>
      </p:sp>
      <p:pic>
        <p:nvPicPr>
          <p:cNvPr id="2662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252538"/>
            <a:ext cx="6443662" cy="56054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Network models and critical infrastructure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Most of critical infrastructure has character of network</a:t>
            </a:r>
          </a:p>
          <a:p>
            <a:pPr lvl="1" eaLnBrk="1" hangingPunct="1">
              <a:defRPr/>
            </a:pPr>
            <a:r>
              <a:rPr lang="en-US" dirty="0" smtClean="0"/>
              <a:t>pipelines</a:t>
            </a:r>
          </a:p>
          <a:p>
            <a:pPr lvl="1" eaLnBrk="1" hangingPunct="1">
              <a:defRPr/>
            </a:pPr>
            <a:r>
              <a:rPr lang="en-US" dirty="0" smtClean="0"/>
              <a:t>Road/railway network</a:t>
            </a:r>
          </a:p>
          <a:p>
            <a:pPr lvl="1" eaLnBrk="1" hangingPunct="1">
              <a:defRPr/>
            </a:pPr>
            <a:r>
              <a:rPr lang="en-US" dirty="0" smtClean="0"/>
              <a:t>Internet</a:t>
            </a:r>
          </a:p>
          <a:p>
            <a:pPr lvl="1" eaLnBrk="1" hangingPunct="1">
              <a:defRPr/>
            </a:pPr>
            <a:r>
              <a:rPr lang="en-US" dirty="0" err="1" smtClean="0"/>
              <a:t>Telecomunication</a:t>
            </a:r>
            <a:r>
              <a:rPr lang="en-US" dirty="0" smtClean="0"/>
              <a:t> network in general</a:t>
            </a:r>
          </a:p>
          <a:p>
            <a:pPr lvl="1" eaLnBrk="1" hangingPunct="1">
              <a:defRPr/>
            </a:pPr>
            <a:r>
              <a:rPr lang="en-US" dirty="0" smtClean="0"/>
              <a:t>Electric grid</a:t>
            </a:r>
          </a:p>
          <a:p>
            <a:pPr lvl="1" eaLnBrk="1" hangingPunct="1">
              <a:defRPr/>
            </a:pPr>
            <a:r>
              <a:rPr lang="en-US" dirty="0" smtClean="0"/>
              <a:t>Sewerage network</a:t>
            </a:r>
          </a:p>
          <a:p>
            <a:pPr lvl="1" eaLnBrk="1" hangingPunct="1">
              <a:defRPr/>
            </a:pPr>
            <a:r>
              <a:rPr lang="cs-CZ" dirty="0" smtClean="0"/>
              <a:t>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can we evaluate properties of such networks (safely)?</a:t>
            </a:r>
          </a:p>
          <a:p>
            <a:pPr marL="514350" indent="-514350" eaLnBrk="1" hangingPunct="1">
              <a:buAutoNum type="arabicParenR"/>
              <a:defRPr/>
            </a:pPr>
            <a:r>
              <a:rPr lang="en-US" dirty="0" smtClean="0"/>
              <a:t>Measurement, modeling of behavior, considerations on function of real-world networks</a:t>
            </a:r>
          </a:p>
          <a:p>
            <a:pPr marL="514350" indent="-514350" eaLnBrk="1" hangingPunct="1">
              <a:buAutoNum type="arabicParenR"/>
              <a:defRPr/>
            </a:pPr>
            <a:r>
              <a:rPr lang="en-US" dirty="0" smtClean="0"/>
              <a:t>Experimenting with artificial models of network, which have same statistical properties as real-world networks</a:t>
            </a:r>
          </a:p>
          <a:p>
            <a:pPr marL="514350" indent="-514350" eaLnBrk="1" hangingPunct="1">
              <a:buAutoNum type="arabicParenR"/>
              <a:defRPr/>
            </a:pPr>
            <a:r>
              <a:rPr lang="en-US" dirty="0" smtClean="0"/>
              <a:t>Combination of both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Consideration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Networks of critical infrastructure show high amount of organization</a:t>
            </a:r>
          </a:p>
          <a:p>
            <a:pPr eaLnBrk="1" hangingPunct="1">
              <a:defRPr/>
            </a:pPr>
            <a:r>
              <a:rPr lang="en-US" dirty="0" smtClean="0"/>
              <a:t>The significance of the node is derived usually from the number of edges connecting in to network</a:t>
            </a:r>
          </a:p>
          <a:p>
            <a:pPr eaLnBrk="1" hangingPunct="1">
              <a:defRPr/>
            </a:pPr>
            <a:r>
              <a:rPr lang="en-US" dirty="0" smtClean="0"/>
              <a:t>From properties we usually distinguish </a:t>
            </a:r>
            <a:r>
              <a:rPr lang="en-US" i="1" dirty="0" smtClean="0"/>
              <a:t>scale-free </a:t>
            </a:r>
            <a:r>
              <a:rPr lang="en-US" dirty="0" smtClean="0"/>
              <a:t>networks and </a:t>
            </a:r>
            <a:r>
              <a:rPr lang="en-US" i="1" dirty="0" smtClean="0"/>
              <a:t>small world </a:t>
            </a:r>
            <a:r>
              <a:rPr lang="en-US" dirty="0" smtClean="0"/>
              <a:t>networks.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Analysis of the flows in network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Developed for analysis of transport networks (railway, road, pipelines …)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Definition:</a:t>
            </a:r>
          </a:p>
          <a:p>
            <a:pPr eaLnBrk="1" hangingPunct="1">
              <a:defRPr/>
            </a:pPr>
            <a:r>
              <a:rPr lang="en-US" dirty="0" smtClean="0"/>
              <a:t>Flow in edge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ij</a:t>
            </a:r>
            <a:r>
              <a:rPr lang="en-US" dirty="0" smtClean="0"/>
              <a:t> – transported </a:t>
            </a:r>
            <a:r>
              <a:rPr lang="en-US" dirty="0" smtClean="0"/>
              <a:t>amount </a:t>
            </a:r>
            <a:r>
              <a:rPr lang="en-US" dirty="0" smtClean="0"/>
              <a:t>through the edge</a:t>
            </a:r>
          </a:p>
          <a:p>
            <a:pPr eaLnBrk="1" hangingPunct="1">
              <a:defRPr/>
            </a:pPr>
            <a:r>
              <a:rPr lang="en-US" dirty="0" smtClean="0"/>
              <a:t>Capacity of the edge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ij</a:t>
            </a:r>
            <a:r>
              <a:rPr lang="en-US" dirty="0" smtClean="0"/>
              <a:t> – max. </a:t>
            </a:r>
            <a:r>
              <a:rPr lang="en-US" dirty="0" smtClean="0"/>
              <a:t>amount, </a:t>
            </a:r>
            <a:r>
              <a:rPr lang="en-US" dirty="0" smtClean="0"/>
              <a:t>which can be transported through the edge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Emergence effect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became the real world networks so organized?</a:t>
            </a:r>
          </a:p>
          <a:p>
            <a:pPr eaLnBrk="1" hangingPunct="1">
              <a:defRPr/>
            </a:pPr>
            <a:r>
              <a:rPr lang="en-US" dirty="0" smtClean="0"/>
              <a:t>Answer: </a:t>
            </a:r>
            <a:r>
              <a:rPr lang="en-US" b="1" dirty="0" smtClean="0"/>
              <a:t>emergence effect</a:t>
            </a:r>
          </a:p>
          <a:p>
            <a:pPr eaLnBrk="1" hangingPunct="1">
              <a:defRPr/>
            </a:pPr>
            <a:r>
              <a:rPr lang="en-US" dirty="0" smtClean="0"/>
              <a:t>Possible function of emergence effect has been described in 1994 by Mitchell </a:t>
            </a:r>
            <a:r>
              <a:rPr lang="en-US" dirty="0" err="1" smtClean="0"/>
              <a:t>Resnick</a:t>
            </a:r>
            <a:r>
              <a:rPr lang="en-US" dirty="0" smtClean="0"/>
              <a:t> on ex</a:t>
            </a:r>
            <a:r>
              <a:rPr lang="cs-CZ" dirty="0" smtClean="0"/>
              <a:t>a</a:t>
            </a:r>
            <a:r>
              <a:rPr lang="en-US" dirty="0" err="1" smtClean="0"/>
              <a:t>mple</a:t>
            </a:r>
            <a:r>
              <a:rPr lang="en-US" dirty="0" smtClean="0"/>
              <a:t> of termites and its behavior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Termites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Termites in simulation follow simple rules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Termite moves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If termite finds the stone, it will take 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If termite finds another stone, it will release the one it is holding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Termite moves randomly (the cycle continues)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(simulation)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Chaos vs. emergence</a:t>
            </a:r>
          </a:p>
        </p:txBody>
      </p:sp>
      <p:pic>
        <p:nvPicPr>
          <p:cNvPr id="327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57338"/>
            <a:ext cx="9144000" cy="4306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Emergence effect and critical infrastructure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 of repeated investment</a:t>
            </a:r>
          </a:p>
          <a:p>
            <a:pPr eaLnBrk="1" hangingPunct="1">
              <a:defRPr/>
            </a:pPr>
            <a:r>
              <a:rPr lang="en-US" dirty="0" smtClean="0"/>
              <a:t>Example: the more people has Internet, the more people wants it</a:t>
            </a:r>
          </a:p>
          <a:p>
            <a:pPr eaLnBrk="1" hangingPunct="1">
              <a:defRPr/>
            </a:pPr>
            <a:r>
              <a:rPr lang="en-US" dirty="0" smtClean="0"/>
              <a:t>Example: the more people has MS Office, the more people needs it to be compatible</a:t>
            </a:r>
          </a:p>
          <a:p>
            <a:pPr eaLnBrk="1" hangingPunct="1">
              <a:defRPr/>
            </a:pPr>
            <a:r>
              <a:rPr lang="en-US" dirty="0" smtClean="0"/>
              <a:t>Critical infrastructure: the more edges lead to node, the higher probability next one </a:t>
            </a:r>
            <a:r>
              <a:rPr lang="en-US" dirty="0" err="1" smtClean="0"/>
              <a:t>wil</a:t>
            </a:r>
            <a:r>
              <a:rPr lang="en-US" dirty="0" smtClean="0"/>
              <a:t> lead to it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Principle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Randomly choose edge</a:t>
            </a:r>
          </a:p>
          <a:p>
            <a:pPr eaLnBrk="1" hangingPunct="1">
              <a:defRPr/>
            </a:pPr>
            <a:r>
              <a:rPr lang="en-US" dirty="0" smtClean="0"/>
              <a:t>Randomly choose another node</a:t>
            </a:r>
          </a:p>
          <a:p>
            <a:pPr eaLnBrk="1" hangingPunct="1">
              <a:defRPr/>
            </a:pPr>
            <a:r>
              <a:rPr lang="en-US" dirty="0" smtClean="0"/>
              <a:t>Replace original edge by new one between nodes with highest amount of edges leading to it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(simulation)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/>
              <a:t>Small world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Again emergence effect, but different principle</a:t>
            </a:r>
          </a:p>
          <a:p>
            <a:pPr eaLnBrk="1" hangingPunct="1">
              <a:defRPr/>
            </a:pPr>
            <a:r>
              <a:rPr lang="en-US" dirty="0" err="1" smtClean="0"/>
              <a:t>Prefered</a:t>
            </a:r>
            <a:r>
              <a:rPr lang="en-US" dirty="0" smtClean="0"/>
              <a:t> connection between closest nodes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(simulation)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Comparation</a:t>
            </a:r>
            <a:r>
              <a:rPr lang="en-US" dirty="0" smtClean="0"/>
              <a:t> of network types</a:t>
            </a:r>
          </a:p>
        </p:txBody>
      </p:sp>
      <p:pic>
        <p:nvPicPr>
          <p:cNvPr id="368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38263"/>
            <a:ext cx="6481762" cy="5519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Usability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Modeling of</a:t>
            </a:r>
          </a:p>
          <a:p>
            <a:pPr lvl="1" eaLnBrk="1" hangingPunct="1">
              <a:defRPr/>
            </a:pPr>
            <a:r>
              <a:rPr lang="en-US" dirty="0" smtClean="0"/>
              <a:t>Network behavior</a:t>
            </a:r>
          </a:p>
          <a:p>
            <a:pPr lvl="1" eaLnBrk="1" hangingPunct="1">
              <a:defRPr/>
            </a:pPr>
            <a:r>
              <a:rPr lang="en-US" dirty="0" smtClean="0"/>
              <a:t>Cascade failure of network</a:t>
            </a:r>
          </a:p>
          <a:p>
            <a:pPr lvl="1" eaLnBrk="1" hangingPunct="1">
              <a:defRPr/>
            </a:pPr>
            <a:r>
              <a:rPr lang="en-US" dirty="0" smtClean="0"/>
              <a:t>Electivity of protective measures</a:t>
            </a:r>
          </a:p>
          <a:p>
            <a:pPr eaLnBrk="1" hangingPunct="1">
              <a:defRPr/>
            </a:pPr>
            <a:endParaRPr lang="cs-CZ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Analysis of flows in networks - definition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Total flow in network F – </a:t>
            </a:r>
            <a:r>
              <a:rPr lang="en-US" sz="2800" dirty="0" smtClean="0"/>
              <a:t>amount, </a:t>
            </a:r>
            <a:r>
              <a:rPr lang="en-US" sz="2800" dirty="0" smtClean="0"/>
              <a:t>which can be transported through the network between the places of the choice, which complies to following conditions:</a:t>
            </a:r>
          </a:p>
          <a:p>
            <a:pPr eaLnBrk="1" hangingPunct="1">
              <a:defRPr/>
            </a:pPr>
            <a:r>
              <a:rPr lang="en-US" sz="2800" dirty="0" smtClean="0"/>
              <a:t>For each node k=2,3…n-1 must apply, that </a:t>
            </a:r>
            <a:r>
              <a:rPr lang="en-US" sz="2800" dirty="0" smtClean="0"/>
              <a:t>amount </a:t>
            </a:r>
            <a:r>
              <a:rPr lang="en-US" sz="2800" dirty="0" smtClean="0"/>
              <a:t>entering and leaving node equals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 dirty="0" smtClean="0"/>
          </a:p>
        </p:txBody>
      </p:sp>
      <p:graphicFrame>
        <p:nvGraphicFramePr>
          <p:cNvPr id="1331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76375" y="4437063"/>
          <a:ext cx="5400675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Rovnice" r:id="rId4" imgW="1548728" imgH="253890" progId="Equation.3">
                  <p:embed/>
                </p:oleObj>
              </mc:Choice>
              <mc:Fallback>
                <p:oleObj name="Rovnice" r:id="rId4" imgW="1548728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437063"/>
                        <a:ext cx="5400675" cy="8842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Total flow F conditions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In first node the flow F enters the network</a:t>
            </a:r>
          </a:p>
          <a:p>
            <a:pPr eaLnBrk="1" hangingPunct="1">
              <a:defRPr/>
            </a:pPr>
            <a:r>
              <a:rPr lang="en-US" sz="2800" dirty="0" smtClean="0"/>
              <a:t>In last node (n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) the flow F leaves the network</a:t>
            </a:r>
          </a:p>
          <a:p>
            <a:pPr eaLnBrk="1" hangingPunct="1">
              <a:defRPr/>
            </a:pPr>
            <a:r>
              <a:rPr lang="en-US" sz="2800" dirty="0" smtClean="0"/>
              <a:t>The flow in edges must not exceed its capacities</a:t>
            </a:r>
          </a:p>
        </p:txBody>
      </p:sp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64163" y="1844675"/>
          <a:ext cx="273685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Rovnice" r:id="rId4" imgW="888614" imgH="253890" progId="Equation.3">
                  <p:embed/>
                </p:oleObj>
              </mc:Choice>
              <mc:Fallback>
                <p:oleObj name="Rovnice" r:id="rId4" imgW="888614" imgH="25389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1844675"/>
                        <a:ext cx="2736850" cy="7826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59338" y="2852738"/>
          <a:ext cx="328453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Rovnice" r:id="rId6" imgW="1066337" imgH="253890" progId="Equation.3">
                  <p:embed/>
                </p:oleObj>
              </mc:Choice>
              <mc:Fallback>
                <p:oleObj name="Rovnice" r:id="rId6" imgW="1066337" imgH="25389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852738"/>
                        <a:ext cx="3284537" cy="7826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6659563" y="4005263"/>
            <a:ext cx="14462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4000" i="1"/>
              <a:t>f</a:t>
            </a:r>
            <a:r>
              <a:rPr lang="cs-CZ" sz="4000" i="1" baseline="-25000"/>
              <a:t>ij</a:t>
            </a:r>
            <a:r>
              <a:rPr lang="cs-CZ" sz="4000" i="1"/>
              <a:t> </a:t>
            </a:r>
            <a:r>
              <a:rPr lang="cs-CZ" sz="4000" i="1">
                <a:cs typeface="Arial" charset="0"/>
              </a:rPr>
              <a:t>≤ k</a:t>
            </a:r>
            <a:r>
              <a:rPr lang="cs-CZ" sz="4000" i="1" baseline="-25000">
                <a:cs typeface="Arial" charset="0"/>
              </a:rPr>
              <a:t>ij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problems solvable by this approach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Finding the path with largest capacity</a:t>
            </a:r>
          </a:p>
          <a:p>
            <a:pPr eaLnBrk="1" hangingPunct="1">
              <a:defRPr/>
            </a:pPr>
            <a:r>
              <a:rPr lang="en-US" dirty="0" smtClean="0"/>
              <a:t>Finding the path with lowest </a:t>
            </a:r>
            <a:r>
              <a:rPr lang="en-US" dirty="0" smtClean="0"/>
              <a:t>capacity</a:t>
            </a:r>
            <a:endParaRPr lang="cs-CZ" dirty="0" smtClean="0"/>
          </a:p>
          <a:p>
            <a:pPr eaLnBrk="1" hangingPunct="1">
              <a:defRPr/>
            </a:pPr>
            <a:r>
              <a:rPr lang="en-US" dirty="0" smtClean="0"/>
              <a:t>Evaluation </a:t>
            </a:r>
            <a:r>
              <a:rPr lang="en-US" smtClean="0"/>
              <a:t>of overall </a:t>
            </a:r>
            <a:r>
              <a:rPr lang="en-US" dirty="0" smtClean="0"/>
              <a:t>capacity of the network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Finding new (optimal) graph connecting separate nodes</a:t>
            </a: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/>
              <a:t>Network </a:t>
            </a:r>
            <a:r>
              <a:rPr lang="en-US" dirty="0" smtClean="0"/>
              <a:t>capacity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We are interested in max. possible capacity of the network between nodes A and B</a:t>
            </a:r>
          </a:p>
          <a:p>
            <a:pPr eaLnBrk="1" hangingPunct="1">
              <a:defRPr/>
            </a:pPr>
            <a:r>
              <a:rPr lang="en-US" dirty="0" smtClean="0"/>
              <a:t>Usage of relatively undemanding marking algorithms</a:t>
            </a:r>
          </a:p>
          <a:p>
            <a:pPr eaLnBrk="1" hangingPunct="1">
              <a:defRPr/>
            </a:pPr>
            <a:r>
              <a:rPr lang="en-US" dirty="0" smtClean="0"/>
              <a:t>We are choosing possible path between nodes A and B, capacity of the path is determined by lowest capacity on the path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Pipeline network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97050"/>
            <a:ext cx="9144000" cy="4137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Marked network</a:t>
            </a:r>
          </a:p>
        </p:txBody>
      </p:sp>
      <p:pic>
        <p:nvPicPr>
          <p:cNvPr id="1843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44675"/>
            <a:ext cx="9144000" cy="438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Shortest path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Modified marking algorithm</a:t>
            </a:r>
          </a:p>
          <a:p>
            <a:pPr eaLnBrk="1" hangingPunct="1">
              <a:defRPr/>
            </a:pPr>
            <a:r>
              <a:rPr lang="en-US" dirty="0" smtClean="0"/>
              <a:t>Very similar to CPM method in project network</a:t>
            </a:r>
          </a:p>
          <a:p>
            <a:pPr eaLnBrk="1" hangingPunct="1">
              <a:defRPr/>
            </a:pPr>
            <a:r>
              <a:rPr lang="en-US" dirty="0" smtClean="0"/>
              <a:t>Searching for path which is </a:t>
            </a:r>
            <a:r>
              <a:rPr lang="en-US" dirty="0" err="1" smtClean="0"/>
              <a:t>physicaly</a:t>
            </a:r>
            <a:r>
              <a:rPr lang="en-US" dirty="0" smtClean="0"/>
              <a:t> shortest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544</TotalTime>
  <Words>957</Words>
  <Application>Microsoft Office PowerPoint</Application>
  <PresentationFormat>Předvádění na obrazovce (4:3)</PresentationFormat>
  <Paragraphs>120</Paragraphs>
  <Slides>27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Symbol</vt:lpstr>
      <vt:lpstr>Wingdings</vt:lpstr>
      <vt:lpstr>Paprsky</vt:lpstr>
      <vt:lpstr>Rovnice</vt:lpstr>
      <vt:lpstr>Network models</vt:lpstr>
      <vt:lpstr>Analysis of the flows in network</vt:lpstr>
      <vt:lpstr>Analysis of flows in networks - definition</vt:lpstr>
      <vt:lpstr>Total flow F conditions</vt:lpstr>
      <vt:lpstr>The problems solvable by this approach</vt:lpstr>
      <vt:lpstr>Network capacity</vt:lpstr>
      <vt:lpstr>Pipeline network</vt:lpstr>
      <vt:lpstr>Marked network</vt:lpstr>
      <vt:lpstr>Shortest path</vt:lpstr>
      <vt:lpstr>Dijkstra’s algorithm – searching for shortest path</vt:lpstr>
      <vt:lpstr>Dijkstra’s algorithm – searching for shortest path</vt:lpstr>
      <vt:lpstr>Shortest path graphicaly</vt:lpstr>
      <vt:lpstr>Ford-Fulkerson’s algorithm for path with max. capacity</vt:lpstr>
      <vt:lpstr>Graph of the type tree</vt:lpstr>
      <vt:lpstr>Kruskal’s algorithm</vt:lpstr>
      <vt:lpstr>Graph of the type tree</vt:lpstr>
      <vt:lpstr>Network models and critical infrastructure</vt:lpstr>
      <vt:lpstr>Problem</vt:lpstr>
      <vt:lpstr>Consideration</vt:lpstr>
      <vt:lpstr>Emergence effect</vt:lpstr>
      <vt:lpstr>Termites</vt:lpstr>
      <vt:lpstr>Chaos vs. emergence</vt:lpstr>
      <vt:lpstr>Emergence effect and critical infrastructure</vt:lpstr>
      <vt:lpstr>Principle</vt:lpstr>
      <vt:lpstr>Small world</vt:lpstr>
      <vt:lpstr>Comparation of network types</vt:lpstr>
      <vt:lpstr>Usability</vt:lpstr>
    </vt:vector>
  </TitlesOfParts>
  <Company>FBI VŠB-TU Ostrava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Síťové modely II</dc:title>
  <dc:creator>030</dc:creator>
  <cp:lastModifiedBy>Senovsky Pavel</cp:lastModifiedBy>
  <cp:revision>115</cp:revision>
  <dcterms:created xsi:type="dcterms:W3CDTF">2005-11-22T09:43:23Z</dcterms:created>
  <dcterms:modified xsi:type="dcterms:W3CDTF">2016-03-22T06:44:36Z</dcterms:modified>
</cp:coreProperties>
</file>