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0"/>
    <p:restoredTop sz="92770"/>
  </p:normalViewPr>
  <p:slideViewPr>
    <p:cSldViewPr>
      <p:cViewPr varScale="1">
        <p:scale>
          <a:sx n="105" d="100"/>
          <a:sy n="105" d="100"/>
        </p:scale>
        <p:origin x="1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B6AE-C6B8-EC4E-A58F-20DBAAA046B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77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B8B5-E30C-5A44-B221-001C08A437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10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CE98-C29B-204F-ABF9-EB77ACEFE60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50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FD707BAA-532E-CD42-BF24-97AC61A33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E2A4043C-3423-3042-B396-18F67B84B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345D69C8-6CB5-E14E-87C2-DC27F0F8AC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A005D-3F37-FE44-BE15-40E951D7D3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561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54">
            <a:extLst>
              <a:ext uri="{FF2B5EF4-FFF2-40B4-BE49-F238E27FC236}">
                <a16:creationId xmlns:a16="http://schemas.microsoft.com/office/drawing/2014/main" id="{B2BF31C5-5F1B-434B-B495-11FF69EC4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5">
            <a:extLst>
              <a:ext uri="{FF2B5EF4-FFF2-40B4-BE49-F238E27FC236}">
                <a16:creationId xmlns:a16="http://schemas.microsoft.com/office/drawing/2014/main" id="{0B5F9A89-6E4C-DA4E-8011-2DBA04E09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6">
            <a:extLst>
              <a:ext uri="{FF2B5EF4-FFF2-40B4-BE49-F238E27FC236}">
                <a16:creationId xmlns:a16="http://schemas.microsoft.com/office/drawing/2014/main" id="{8263567F-3BE2-BE47-8D86-32044B13A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6B97C-6EF7-3E41-9B03-3E3E9AD30F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823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4FD-FA37-9949-A0BF-FA74186138A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659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4FD-FA37-9949-A0BF-FA74186138A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87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7FD6-FF5B-5E4E-BFCE-9F69D2BB98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371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16C6-0C5E-604F-AE56-A90D6705AA3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58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4FD-FA37-9949-A0BF-FA74186138A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061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44A-5244-4040-A315-7476933C4C7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309-58C9-5649-843C-078AEA711D0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395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65D-A9D3-844B-9B0D-B3F57DA6744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376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24FD-FA37-9949-A0BF-FA74186138A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5447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E435948-BFB3-5D4A-8D2E-566E0F89A5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Localization models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23F290D-FF59-D145-A5A5-46C571F1A7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(</a:t>
            </a:r>
            <a:r>
              <a:rPr lang="en-US" dirty="0"/>
              <a:t>modeling of decision processes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F95D64A-B764-9F41-AD03-EDDCE38F59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Solution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0CF805F-C91A-3142-BBAA-2C190CBC902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For X coordinate</a:t>
            </a:r>
          </a:p>
          <a:p>
            <a:pPr lvl="1">
              <a:buFont typeface="Arial" charset="0"/>
              <a:buChar char="►"/>
              <a:defRPr/>
            </a:pPr>
            <a:r>
              <a:rPr lang="en-US" dirty="0"/>
              <a:t>We order existing places ascending by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and compute </a:t>
            </a:r>
            <a:r>
              <a:rPr lang="en-GB" dirty="0"/>
              <a:t>values </a:t>
            </a:r>
            <a:r>
              <a:rPr lang="en-US" dirty="0"/>
              <a:t>of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endParaRPr lang="en-US" dirty="0"/>
          </a:p>
          <a:p>
            <a:pPr lvl="1">
              <a:buFont typeface="Arial" charset="0"/>
              <a:buChar char="►"/>
              <a:defRPr/>
            </a:pPr>
            <a:r>
              <a:rPr lang="en-US" dirty="0"/>
              <a:t>X will be equal to first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for witch sum of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exceeds value </a:t>
            </a:r>
            <a:r>
              <a:rPr lang="en-US" b="1" dirty="0"/>
              <a:t>sum(</a:t>
            </a:r>
            <a:r>
              <a:rPr lang="en-US" b="1" dirty="0" err="1"/>
              <a:t>w</a:t>
            </a:r>
            <a:r>
              <a:rPr lang="en-US" b="1" baseline="-25000" dirty="0" err="1"/>
              <a:t>j</a:t>
            </a:r>
            <a:r>
              <a:rPr lang="en-US" b="1" dirty="0"/>
              <a:t>)/2</a:t>
            </a:r>
            <a:r>
              <a:rPr lang="en-US" dirty="0"/>
              <a:t> 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Similarly we get coordinate y</a:t>
            </a:r>
          </a:p>
          <a:p>
            <a:pPr lvl="1">
              <a:buFont typeface="Arial" charset="0"/>
              <a:buChar char="►"/>
              <a:defRPr/>
            </a:pPr>
            <a:r>
              <a:rPr lang="en-US" dirty="0"/>
              <a:t>We order existing places ascending by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and compute </a:t>
            </a:r>
            <a:r>
              <a:rPr lang="en-GB" dirty="0"/>
              <a:t>values </a:t>
            </a:r>
            <a:r>
              <a:rPr lang="en-US" dirty="0"/>
              <a:t>of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endParaRPr lang="en-US" dirty="0"/>
          </a:p>
          <a:p>
            <a:pPr lvl="1">
              <a:buFont typeface="Arial" charset="0"/>
              <a:buChar char="►"/>
              <a:defRPr/>
            </a:pPr>
            <a:r>
              <a:rPr lang="en-US" dirty="0"/>
              <a:t>X will be equal to first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dirty="0"/>
              <a:t> for witch sum of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exceeds value </a:t>
            </a:r>
            <a:r>
              <a:rPr lang="en-US" b="1" dirty="0"/>
              <a:t>sum(</a:t>
            </a:r>
            <a:r>
              <a:rPr lang="en-US" b="1" dirty="0" err="1"/>
              <a:t>w</a:t>
            </a:r>
            <a:r>
              <a:rPr lang="en-US" b="1" baseline="-25000" dirty="0" err="1"/>
              <a:t>j</a:t>
            </a:r>
            <a:r>
              <a:rPr lang="en-US" b="1" dirty="0"/>
              <a:t>)/2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507DA-4D8E-2947-BBD7-18E0A1F1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8263830" cy="1080120"/>
          </a:xfrm>
        </p:spPr>
        <p:txBody>
          <a:bodyPr/>
          <a:lstStyle/>
          <a:p>
            <a:r>
              <a:rPr lang="en-GB" dirty="0"/>
              <a:t>Axial distance – solution of our task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6BBCAF2-E960-0C43-B702-C172CD3D1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025439"/>
              </p:ext>
            </p:extLst>
          </p:nvPr>
        </p:nvGraphicFramePr>
        <p:xfrm>
          <a:off x="628650" y="1389380"/>
          <a:ext cx="78867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34375750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81395781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35355382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10458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coordinates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Req. for transport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Cumulated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80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X (order 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17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rgbClr val="FF0000"/>
                          </a:solidFill>
                        </a:rPr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40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7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Y (order by)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0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7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6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rgbClr val="FF0000"/>
                          </a:solidFill>
                        </a:rPr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4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07960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F095681-5DDA-0B41-98BC-731AF5189E3D}"/>
              </a:ext>
            </a:extLst>
          </p:cNvPr>
          <p:cNvSpPr txBox="1"/>
          <p:nvPr/>
        </p:nvSpPr>
        <p:spPr>
          <a:xfrm>
            <a:off x="705588" y="5589239"/>
            <a:ext cx="773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Storage building should be localized at coordinates 2, 5 (X, Y)</a:t>
            </a:r>
          </a:p>
        </p:txBody>
      </p:sp>
    </p:spTree>
    <p:extLst>
      <p:ext uri="{BB962C8B-B14F-4D97-AF65-F5344CB8AC3E}">
        <p14:creationId xmlns:p14="http://schemas.microsoft.com/office/powerpoint/2010/main" val="192095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9FE19C2-B2E3-AA44-AA25-B25A00AC34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Localization of one object in 2D (quadratic distance)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E536F14-0342-6D42-B5E5-2F6A816C655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Objective function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Coordinates are gained by derivation of this function and putting it equal to 0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GB" dirty="0"/>
              <a:t>Fortunately analytic solution exists</a:t>
            </a:r>
            <a:endParaRPr lang="en-GB" sz="2800" dirty="0"/>
          </a:p>
        </p:txBody>
      </p:sp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D5C6CE9F-6E41-194A-B488-D5627F8F0ED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9488" y="1557338"/>
          <a:ext cx="3957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Rovnice" r:id="rId3" imgW="52082700" imgH="10236200" progId="Equation.3">
                  <p:embed/>
                </p:oleObj>
              </mc:Choice>
              <mc:Fallback>
                <p:oleObj name="Rovnice" r:id="rId3" imgW="52082700" imgH="10236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557338"/>
                        <a:ext cx="3957637" cy="777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>
            <a:extLst>
              <a:ext uri="{FF2B5EF4-FFF2-40B4-BE49-F238E27FC236}">
                <a16:creationId xmlns:a16="http://schemas.microsoft.com/office/drawing/2014/main" id="{B70F098C-5B58-734E-B56C-E9AC1286B105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87900" y="2492375"/>
          <a:ext cx="2443163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Rovnice" r:id="rId5" imgW="36283900" imgH="62026800" progId="Equation.3">
                  <p:embed/>
                </p:oleObj>
              </mc:Choice>
              <mc:Fallback>
                <p:oleObj name="Rovnice" r:id="rId5" imgW="36283900" imgH="62026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492375"/>
                        <a:ext cx="2443163" cy="41767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F40BE65-56A7-9141-880F-396EB0B025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Solution – quadratic distance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1EF2B78C-EB14-F047-B8D0-195F8EC54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426494"/>
            <a:ext cx="6426200" cy="314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ovéPole 5">
            <a:extLst>
              <a:ext uri="{FF2B5EF4-FFF2-40B4-BE49-F238E27FC236}">
                <a16:creationId xmlns:a16="http://schemas.microsoft.com/office/drawing/2014/main" id="{387CDAED-C4FD-E249-AF19-2B474C5E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178" y="2987105"/>
            <a:ext cx="1566863" cy="369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cs-CZ" dirty="0">
                <a:solidFill>
                  <a:schemeClr val="bg1"/>
                </a:solidFill>
              </a:rPr>
              <a:t>manufactures</a:t>
            </a:r>
          </a:p>
        </p:txBody>
      </p:sp>
      <p:sp>
        <p:nvSpPr>
          <p:cNvPr id="23557" name="TextovéPole 6">
            <a:extLst>
              <a:ext uri="{FF2B5EF4-FFF2-40B4-BE49-F238E27FC236}">
                <a16:creationId xmlns:a16="http://schemas.microsoft.com/office/drawing/2014/main" id="{F6F2475E-1D89-8346-BD69-62CF5B15C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854" y="2708920"/>
            <a:ext cx="2779713" cy="369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cs-CZ" dirty="0">
                <a:solidFill>
                  <a:schemeClr val="bg1"/>
                </a:solidFill>
              </a:rPr>
              <a:t>Localization of one object</a:t>
            </a:r>
          </a:p>
        </p:txBody>
      </p:sp>
      <p:sp>
        <p:nvSpPr>
          <p:cNvPr id="23558" name="TextovéPole 7">
            <a:extLst>
              <a:ext uri="{FF2B5EF4-FFF2-40B4-BE49-F238E27FC236}">
                <a16:creationId xmlns:a16="http://schemas.microsoft.com/office/drawing/2014/main" id="{1674B1E1-42AE-2E4C-AB94-26EFA0E24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854" y="4221088"/>
            <a:ext cx="835307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</a:rPr>
              <a:t>sum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672BD88-263F-2942-8B8A-C642A5E89B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Localization models - line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C95642A-B221-0B4B-8FF8-706BB2E8142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Widely used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Objective function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For k = 1, we will search for minimum of function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Unfortunately analytic solution does not exist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Usage of numeric methods req</a:t>
            </a:r>
            <a:r>
              <a:rPr lang="en-US" dirty="0"/>
              <a:t>uired</a:t>
            </a:r>
            <a:endParaRPr lang="en-US" sz="2800" dirty="0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2EFA1527-C1A8-B64A-BC3D-13D8651AF57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3438" y="1700213"/>
          <a:ext cx="43926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Rovnice" r:id="rId3" imgW="55003700" imgH="10236200" progId="Equation.3">
                  <p:embed/>
                </p:oleObj>
              </mc:Choice>
              <mc:Fallback>
                <p:oleObj name="Rovnice" r:id="rId3" imgW="55003700" imgH="10236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392612" cy="8175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>
            <a:extLst>
              <a:ext uri="{FF2B5EF4-FFF2-40B4-BE49-F238E27FC236}">
                <a16:creationId xmlns:a16="http://schemas.microsoft.com/office/drawing/2014/main" id="{ED1EC65D-D02E-9541-9C88-A7833498FDF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3438" y="2708275"/>
          <a:ext cx="4391025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Rovnice" r:id="rId5" imgW="52959000" imgH="23990300" progId="Equation.3">
                  <p:embed/>
                </p:oleObj>
              </mc:Choice>
              <mc:Fallback>
                <p:oleObj name="Rovnice" r:id="rId5" imgW="52959000" imgH="23990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708275"/>
                        <a:ext cx="4391025" cy="1989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02033BB-9FBE-0441-B931-4BF4AD1D39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Solution of the model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08BD2E8-F6C9-8B49-81EF-1BD9B9B3EC8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374063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After small formal change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We need to iterate to find optimal solution for this problem</a:t>
            </a:r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B63CA62C-79A9-E04A-8993-7AACDE90271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476375" y="2205038"/>
          <a:ext cx="61912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Rovnice" r:id="rId3" imgW="76949300" imgH="23990300" progId="Equation.3">
                  <p:embed/>
                </p:oleObj>
              </mc:Choice>
              <mc:Fallback>
                <p:oleObj name="Rovnice" r:id="rId3" imgW="76949300" imgH="23990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05038"/>
                        <a:ext cx="6191250" cy="1930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73BD3F-FA73-3C46-BCF9-D66AE6A879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How to do that?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403FAE8-905B-9B4E-A353-8274113BF0B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/>
              <a:t>Lets choose appropriate support function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/>
              <a:t>Where </a:t>
            </a:r>
            <a:r>
              <a:rPr lang="en-US" sz="2800" dirty="0">
                <a:sym typeface="Symbol" pitchFamily="18" charset="2"/>
              </a:rPr>
              <a:t> is close to 0,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>
                <a:sym typeface="Symbol" pitchFamily="18" charset="2"/>
              </a:rPr>
              <a:t>inclusion is necessary, because theoretically  x and y could be equal to 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>
                <a:sym typeface="Symbol" pitchFamily="18" charset="2"/>
              </a:rPr>
              <a:t> and </a:t>
            </a:r>
            <a:r>
              <a:rPr lang="en-US" sz="2800" dirty="0" err="1">
                <a:sym typeface="Symbol" pitchFamily="18" charset="2"/>
              </a:rPr>
              <a:t>y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>
                <a:sym typeface="Symbol" pitchFamily="18" charset="2"/>
              </a:rPr>
              <a:t> and we would divide by 0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>
                <a:sym typeface="Symbol" pitchFamily="18" charset="2"/>
              </a:rPr>
              <a:t>Expression for searched for coordinates could be written:</a:t>
            </a:r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31476B57-585D-9E49-B515-02289014E70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9488" y="1700213"/>
          <a:ext cx="41005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Rovnice" r:id="rId3" imgW="51498500" imgH="12001500" progId="Equation.3">
                  <p:embed/>
                </p:oleObj>
              </mc:Choice>
              <mc:Fallback>
                <p:oleObj name="Rovnice" r:id="rId3" imgW="51498500" imgH="12001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700213"/>
                        <a:ext cx="4100512" cy="955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>
            <a:extLst>
              <a:ext uri="{FF2B5EF4-FFF2-40B4-BE49-F238E27FC236}">
                <a16:creationId xmlns:a16="http://schemas.microsoft.com/office/drawing/2014/main" id="{610E495D-9CF8-C340-9E73-4BEEAECBBCB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87900" y="2852738"/>
          <a:ext cx="25527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Rovnice" r:id="rId5" imgW="25450800" imgH="31597600" progId="Equation.3">
                  <p:embed/>
                </p:oleObj>
              </mc:Choice>
              <mc:Fallback>
                <p:oleObj name="Rovnice" r:id="rId5" imgW="25450800" imgH="31597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52738"/>
                        <a:ext cx="2552700" cy="3168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2CEC5AB-26CF-7240-AE14-80F0BFF34F0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Solution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476ECC9-2BAF-6447-9EDB-2882D859F22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As starting point we use optimal point of quadratic distance (its easy to compute and relatively close to optimal solution)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We choose small </a:t>
            </a:r>
            <a:r>
              <a:rPr lang="en-US" dirty="0">
                <a:sym typeface="Symbol" pitchFamily="18" charset="2"/>
              </a:rPr>
              <a:t> close to 0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sym typeface="Symbol" pitchFamily="18" charset="2"/>
              </a:rPr>
              <a:t>Choose step of objective function, we will consider as not significant </a:t>
            </a:r>
            <a:r>
              <a:rPr lang="en-US" dirty="0" err="1">
                <a:sym typeface="Symbol" pitchFamily="18" charset="2"/>
              </a:rPr>
              <a:t>z</a:t>
            </a:r>
            <a:r>
              <a:rPr lang="en-US" baseline="-25000" dirty="0" err="1">
                <a:sym typeface="Symbol" pitchFamily="18" charset="2"/>
              </a:rPr>
              <a:t>min</a:t>
            </a:r>
            <a:r>
              <a:rPr lang="en-US" dirty="0">
                <a:sym typeface="Symbol" pitchFamily="18" charset="2"/>
              </a:rPr>
              <a:t> (otherwise we would compute forever)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sym typeface="Symbol" pitchFamily="18" charset="2"/>
              </a:rPr>
              <a:t>In k-iteration we will find new coordinates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04E173D-6B1A-8E4C-8D7B-0E464F266B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Solution – iterating through the coordinates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C100A8E-6BED-0E4F-81C0-BBA878775E0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591550" cy="44989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First set of coordinates x</a:t>
            </a:r>
            <a:r>
              <a:rPr lang="en-US" sz="2800" baseline="30000" dirty="0"/>
              <a:t>(1)</a:t>
            </a:r>
            <a:r>
              <a:rPr lang="en-US" sz="2800" dirty="0"/>
              <a:t>, y</a:t>
            </a:r>
            <a:r>
              <a:rPr lang="en-US" sz="2800" baseline="30000" dirty="0"/>
              <a:t>(1)</a:t>
            </a:r>
            <a:r>
              <a:rPr lang="en-US" sz="2800" dirty="0"/>
              <a:t> = quadratic distance coordinates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From coordinates x</a:t>
            </a:r>
            <a:r>
              <a:rPr lang="en-US" sz="2800" baseline="30000" dirty="0"/>
              <a:t>(k)</a:t>
            </a:r>
            <a:r>
              <a:rPr lang="en-US" sz="2800" dirty="0"/>
              <a:t>, y</a:t>
            </a:r>
            <a:r>
              <a:rPr lang="en-US" sz="2800" baseline="30000" dirty="0"/>
              <a:t>(k)</a:t>
            </a:r>
            <a:r>
              <a:rPr lang="en-US" sz="2800" dirty="0"/>
              <a:t> we will go to next set of the coordinates x</a:t>
            </a:r>
            <a:r>
              <a:rPr lang="en-US" sz="2800" baseline="30000" dirty="0"/>
              <a:t>(k+1)</a:t>
            </a:r>
            <a:r>
              <a:rPr lang="en-US" sz="2800" dirty="0"/>
              <a:t>, y</a:t>
            </a:r>
            <a:r>
              <a:rPr lang="en-US" sz="2800" baseline="30000" dirty="0"/>
              <a:t>(k+1)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baseline="300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baseline="300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baseline="300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baseline="300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baseline="300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We compute </a:t>
            </a:r>
            <a:r>
              <a:rPr lang="en-US" sz="2800" dirty="0">
                <a:sym typeface="Symbol" pitchFamily="18" charset="2"/>
              </a:rPr>
              <a:t>z = z</a:t>
            </a:r>
            <a:r>
              <a:rPr lang="en-US" sz="2800" baseline="30000" dirty="0">
                <a:sym typeface="Symbol" pitchFamily="18" charset="2"/>
              </a:rPr>
              <a:t>(k)</a:t>
            </a:r>
            <a:r>
              <a:rPr lang="en-US" sz="2800" dirty="0">
                <a:sym typeface="Symbol" pitchFamily="18" charset="2"/>
              </a:rPr>
              <a:t>-z</a:t>
            </a:r>
            <a:r>
              <a:rPr lang="en-US" sz="2800" baseline="30000" dirty="0">
                <a:sym typeface="Symbol" pitchFamily="18" charset="2"/>
              </a:rPr>
              <a:t>(k+1)</a:t>
            </a:r>
            <a:r>
              <a:rPr lang="en-US" sz="2800" dirty="0">
                <a:sym typeface="Symbol" pitchFamily="18" charset="2"/>
              </a:rPr>
              <a:t>. If z &lt; </a:t>
            </a:r>
            <a:r>
              <a:rPr lang="en-US" sz="2800" dirty="0" err="1">
                <a:sym typeface="Symbol" pitchFamily="18" charset="2"/>
              </a:rPr>
              <a:t>z</a:t>
            </a:r>
            <a:r>
              <a:rPr lang="en-US" sz="2800" baseline="-25000" dirty="0" err="1">
                <a:sym typeface="Symbol" pitchFamily="18" charset="2"/>
              </a:rPr>
              <a:t>min</a:t>
            </a:r>
            <a:r>
              <a:rPr lang="en-US" sz="2800" dirty="0">
                <a:sym typeface="Symbol" pitchFamily="18" charset="2"/>
              </a:rPr>
              <a:t> then the coordinates can be considered as optimal.</a:t>
            </a:r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1C275F14-F9E9-1948-9A1E-8DD8F8C32DF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314877"/>
              </p:ext>
            </p:extLst>
          </p:nvPr>
        </p:nvGraphicFramePr>
        <p:xfrm>
          <a:off x="1259632" y="3356992"/>
          <a:ext cx="640556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Rovnice" r:id="rId3" imgW="76073000" imgH="15798800" progId="Equation.3">
                  <p:embed/>
                </p:oleObj>
              </mc:Choice>
              <mc:Fallback>
                <p:oleObj name="Rovnice" r:id="rId3" imgW="76073000" imgH="1579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356992"/>
                        <a:ext cx="6405562" cy="1330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20B8B64-0561-9149-8AFB-9DE87B1BF5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Localization of multiple objects in 2D – axis distance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918CD8A-48C9-0F4A-A3E9-39C8DEAACF6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518525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We state objective function respecting the connection between new objects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We can divide into two functions</a:t>
            </a:r>
          </a:p>
        </p:txBody>
      </p:sp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17EE8F6D-5791-CF4D-A6B1-888C4CFF9E15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7088" y="2636838"/>
          <a:ext cx="78851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Rovnice" r:id="rId3" imgW="92456000" imgH="10236200" progId="Equation.3">
                  <p:embed/>
                </p:oleObj>
              </mc:Choice>
              <mc:Fallback>
                <p:oleObj name="Rovnice" r:id="rId3" imgW="92456000" imgH="10236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36838"/>
                        <a:ext cx="7885112" cy="873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>
            <a:extLst>
              <a:ext uri="{FF2B5EF4-FFF2-40B4-BE49-F238E27FC236}">
                <a16:creationId xmlns:a16="http://schemas.microsoft.com/office/drawing/2014/main" id="{04DD7F61-2C26-2B4D-A213-61871E8F6EC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03350" y="4292600"/>
          <a:ext cx="597693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Rovnice" r:id="rId5" imgW="67297300" imgH="21069300" progId="Equation.3">
                  <p:embed/>
                </p:oleObj>
              </mc:Choice>
              <mc:Fallback>
                <p:oleObj name="Rovnice" r:id="rId5" imgW="67297300" imgH="21069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292600"/>
                        <a:ext cx="5976938" cy="1871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51C22A5-6938-4343-9F2E-DDDDB938F24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3700">
                <a:solidFill>
                  <a:schemeClr val="accent1"/>
                </a:solidFill>
              </a:rPr>
              <a:t>Localization models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3AF4302-5DE6-8E4C-9B92-A4C32634569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732023" y="963877"/>
            <a:ext cx="4783327" cy="5574083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400" dirty="0"/>
              <a:t>Solve problems with allocation, optimization of transportation road system etc.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400" dirty="0"/>
              <a:t>Division from point of view of the number of localized objects</a:t>
            </a:r>
          </a:p>
          <a:p>
            <a:pPr lvl="1" eaLnBrk="1" hangingPunct="1">
              <a:defRPr/>
            </a:pPr>
            <a:r>
              <a:rPr lang="en-US" dirty="0"/>
              <a:t>Localization of one object</a:t>
            </a:r>
          </a:p>
          <a:p>
            <a:pPr lvl="1" eaLnBrk="1" hangingPunct="1">
              <a:defRPr/>
            </a:pPr>
            <a:r>
              <a:rPr lang="en-US" dirty="0"/>
              <a:t>Multiple object localization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400" dirty="0"/>
              <a:t>From point of view of available space</a:t>
            </a:r>
          </a:p>
          <a:p>
            <a:pPr lvl="1" eaLnBrk="1" hangingPunct="1">
              <a:defRPr/>
            </a:pPr>
            <a:r>
              <a:rPr lang="en-US" dirty="0"/>
              <a:t>unlimited</a:t>
            </a:r>
          </a:p>
          <a:p>
            <a:pPr lvl="1" eaLnBrk="1" hangingPunct="1">
              <a:defRPr/>
            </a:pPr>
            <a:r>
              <a:rPr lang="en-US" dirty="0"/>
              <a:t>discrete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05D439B-4A49-924C-9849-FAC83D91BC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Localization - solution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1A3F3CC-982B-E543-9B39-975F1BF63A8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54075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dirty="0"/>
              <a:t>We can solve as problem of linear programming, but we have to deal with absolute values, so for each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err="1"/>
              <a:t>x</a:t>
            </a:r>
            <a:r>
              <a:rPr lang="cs-CZ" baseline="-25000" dirty="0" err="1"/>
              <a:t>i</a:t>
            </a:r>
            <a:r>
              <a:rPr lang="cs-CZ" dirty="0" err="1"/>
              <a:t>x</a:t>
            </a:r>
            <a:r>
              <a:rPr lang="cs-CZ" baseline="-25000" dirty="0" err="1"/>
              <a:t>j</a:t>
            </a:r>
            <a:r>
              <a:rPr lang="cs-CZ" dirty="0"/>
              <a:t> and </a:t>
            </a:r>
            <a:r>
              <a:rPr lang="cs-CZ" dirty="0" err="1"/>
              <a:t>y</a:t>
            </a:r>
            <a:r>
              <a:rPr lang="cs-CZ" baseline="-25000" dirty="0" err="1"/>
              <a:t>i</a:t>
            </a:r>
            <a:r>
              <a:rPr lang="cs-CZ" dirty="0" err="1"/>
              <a:t>y</a:t>
            </a:r>
            <a:r>
              <a:rPr lang="cs-CZ" baseline="-25000" dirty="0" err="1"/>
              <a:t>j</a:t>
            </a:r>
            <a:r>
              <a:rPr lang="cs-CZ" dirty="0"/>
              <a:t> positive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c</a:t>
            </a:r>
            <a:r>
              <a:rPr lang="cs-CZ" baseline="-25000" dirty="0" err="1"/>
              <a:t>ij</a:t>
            </a:r>
            <a:r>
              <a:rPr lang="cs-CZ" dirty="0"/>
              <a:t> a </a:t>
            </a:r>
            <a:r>
              <a:rPr lang="cs-CZ" dirty="0" err="1"/>
              <a:t>d</a:t>
            </a:r>
            <a:r>
              <a:rPr lang="cs-CZ" baseline="-25000" dirty="0" err="1"/>
              <a:t>ij</a:t>
            </a:r>
            <a:endParaRPr lang="cs-CZ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err="1"/>
              <a:t>x</a:t>
            </a:r>
            <a:r>
              <a:rPr lang="cs-CZ" baseline="-25000" dirty="0" err="1"/>
              <a:t>i</a:t>
            </a:r>
            <a:r>
              <a:rPr lang="cs-CZ" dirty="0" err="1"/>
              <a:t>x</a:t>
            </a:r>
            <a:r>
              <a:rPr lang="cs-CZ" baseline="-25000" dirty="0" err="1"/>
              <a:t>k</a:t>
            </a:r>
            <a:r>
              <a:rPr lang="cs-CZ" baseline="-25000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baseline="-25000" dirty="0" err="1"/>
              <a:t>i</a:t>
            </a:r>
            <a:r>
              <a:rPr lang="cs-CZ" dirty="0" err="1"/>
              <a:t>y</a:t>
            </a:r>
            <a:r>
              <a:rPr lang="cs-CZ" baseline="-25000" dirty="0" err="1"/>
              <a:t>k</a:t>
            </a:r>
            <a:r>
              <a:rPr lang="cs-CZ" dirty="0"/>
              <a:t> positive </a:t>
            </a:r>
            <a:r>
              <a:rPr lang="cs-CZ" dirty="0" err="1"/>
              <a:t>numbers</a:t>
            </a:r>
            <a:r>
              <a:rPr lang="cs-CZ" dirty="0"/>
              <a:t> c</a:t>
            </a:r>
            <a:r>
              <a:rPr lang="en-US" dirty="0"/>
              <a:t>’</a:t>
            </a:r>
            <a:r>
              <a:rPr lang="cs-CZ" baseline="-25000" dirty="0" err="1"/>
              <a:t>ik</a:t>
            </a:r>
            <a:r>
              <a:rPr lang="cs-CZ" dirty="0"/>
              <a:t> a d</a:t>
            </a:r>
            <a:r>
              <a:rPr lang="en-US" dirty="0"/>
              <a:t>’</a:t>
            </a:r>
            <a:r>
              <a:rPr lang="cs-CZ" baseline="-25000" dirty="0" err="1"/>
              <a:t>ik</a:t>
            </a:r>
            <a:endParaRPr lang="cs-CZ" baseline="-25000" dirty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dirty="0"/>
              <a:t>Constrained by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err="1"/>
              <a:t>c</a:t>
            </a:r>
            <a:r>
              <a:rPr lang="cs-CZ" baseline="-25000" dirty="0" err="1"/>
              <a:t>ij</a:t>
            </a:r>
            <a:r>
              <a:rPr lang="cs-CZ" dirty="0" err="1"/>
              <a:t>,d</a:t>
            </a:r>
            <a:r>
              <a:rPr lang="cs-CZ" baseline="-25000" dirty="0" err="1"/>
              <a:t>ij</a:t>
            </a:r>
            <a:r>
              <a:rPr lang="cs-CZ" baseline="-25000" dirty="0"/>
              <a:t> </a:t>
            </a:r>
            <a:r>
              <a:rPr lang="cs-CZ" dirty="0"/>
              <a:t>,c</a:t>
            </a:r>
            <a:r>
              <a:rPr lang="en-US" dirty="0"/>
              <a:t>’</a:t>
            </a:r>
            <a:r>
              <a:rPr lang="cs-CZ" baseline="-25000" dirty="0" err="1"/>
              <a:t>ik</a:t>
            </a:r>
            <a:r>
              <a:rPr lang="cs-CZ" dirty="0" err="1"/>
              <a:t>d</a:t>
            </a:r>
            <a:r>
              <a:rPr lang="en-US" dirty="0"/>
              <a:t>’</a:t>
            </a:r>
            <a:r>
              <a:rPr lang="cs-CZ" baseline="-25000" dirty="0" err="1"/>
              <a:t>ik</a:t>
            </a:r>
            <a:r>
              <a:rPr lang="cs-CZ" dirty="0"/>
              <a:t> ≥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err="1"/>
              <a:t>c</a:t>
            </a:r>
            <a:r>
              <a:rPr lang="cs-CZ" baseline="-25000" dirty="0" err="1"/>
              <a:t>ij</a:t>
            </a:r>
            <a:r>
              <a:rPr lang="cs-CZ" dirty="0" err="1"/>
              <a:t>d</a:t>
            </a:r>
            <a:r>
              <a:rPr lang="cs-CZ" baseline="-25000" dirty="0" err="1"/>
              <a:t>ij</a:t>
            </a:r>
            <a:r>
              <a:rPr lang="cs-CZ" dirty="0"/>
              <a:t>=0 </a:t>
            </a:r>
            <a:r>
              <a:rPr lang="cs-CZ" dirty="0" err="1"/>
              <a:t>and</a:t>
            </a:r>
            <a:r>
              <a:rPr lang="cs-CZ" dirty="0"/>
              <a:t> c</a:t>
            </a:r>
            <a:r>
              <a:rPr lang="en-US" dirty="0"/>
              <a:t>’</a:t>
            </a:r>
            <a:r>
              <a:rPr lang="cs-CZ" baseline="-25000" dirty="0" err="1"/>
              <a:t>ik</a:t>
            </a:r>
            <a:r>
              <a:rPr lang="cs-CZ" dirty="0" err="1"/>
              <a:t>d</a:t>
            </a:r>
            <a:r>
              <a:rPr lang="en-US" dirty="0"/>
              <a:t>’</a:t>
            </a:r>
            <a:r>
              <a:rPr lang="cs-CZ" baseline="-25000" dirty="0" err="1"/>
              <a:t>ik</a:t>
            </a:r>
            <a:r>
              <a:rPr lang="cs-CZ" dirty="0"/>
              <a:t>=0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err="1"/>
              <a:t>x</a:t>
            </a:r>
            <a:r>
              <a:rPr lang="cs-CZ" baseline="-25000" dirty="0" err="1"/>
              <a:t>i</a:t>
            </a:r>
            <a:r>
              <a:rPr lang="cs-CZ" dirty="0"/>
              <a:t> – </a:t>
            </a:r>
            <a:r>
              <a:rPr lang="cs-CZ" dirty="0" err="1"/>
              <a:t>x</a:t>
            </a:r>
            <a:r>
              <a:rPr lang="cs-CZ" baseline="-25000" dirty="0" err="1"/>
              <a:t>j</a:t>
            </a:r>
            <a:r>
              <a:rPr lang="cs-CZ" dirty="0"/>
              <a:t> – </a:t>
            </a:r>
            <a:r>
              <a:rPr lang="cs-CZ" dirty="0" err="1"/>
              <a:t>c</a:t>
            </a:r>
            <a:r>
              <a:rPr lang="cs-CZ" baseline="-25000" dirty="0" err="1"/>
              <a:t>ij</a:t>
            </a:r>
            <a:r>
              <a:rPr lang="cs-CZ" dirty="0"/>
              <a:t> + </a:t>
            </a:r>
            <a:r>
              <a:rPr lang="cs-CZ" dirty="0" err="1"/>
              <a:t>d</a:t>
            </a:r>
            <a:r>
              <a:rPr lang="cs-CZ" baseline="-25000" dirty="0" err="1"/>
              <a:t>ij</a:t>
            </a:r>
            <a:r>
              <a:rPr lang="cs-CZ" dirty="0"/>
              <a:t>=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err="1"/>
              <a:t>x</a:t>
            </a:r>
            <a:r>
              <a:rPr lang="cs-CZ" baseline="-25000" dirty="0" err="1"/>
              <a:t>i</a:t>
            </a:r>
            <a:r>
              <a:rPr lang="cs-CZ" dirty="0"/>
              <a:t> – </a:t>
            </a:r>
            <a:r>
              <a:rPr lang="cs-CZ" dirty="0" err="1"/>
              <a:t>x</a:t>
            </a:r>
            <a:r>
              <a:rPr lang="cs-CZ" baseline="-25000" dirty="0" err="1"/>
              <a:t>k</a:t>
            </a:r>
            <a:r>
              <a:rPr lang="cs-CZ" dirty="0"/>
              <a:t> – c</a:t>
            </a:r>
            <a:r>
              <a:rPr lang="en-US" dirty="0"/>
              <a:t>’</a:t>
            </a:r>
            <a:r>
              <a:rPr lang="cs-CZ" baseline="-25000" dirty="0" err="1"/>
              <a:t>ik</a:t>
            </a:r>
            <a:r>
              <a:rPr lang="cs-CZ" dirty="0"/>
              <a:t> + d</a:t>
            </a:r>
            <a:r>
              <a:rPr lang="en-US" dirty="0"/>
              <a:t>’</a:t>
            </a:r>
            <a:r>
              <a:rPr lang="cs-CZ" baseline="-25000" dirty="0" err="1"/>
              <a:t>ik</a:t>
            </a:r>
            <a:r>
              <a:rPr lang="cs-CZ" dirty="0"/>
              <a:t> = 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BD624E8-5455-5944-B73B-8E82C61EACA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Solution</a:t>
            </a:r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2864D6FB-64A6-A148-A0B6-E6EA6AE2A67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63713" y="1412875"/>
          <a:ext cx="532765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Rovnice" r:id="rId3" imgW="68173600" imgH="65532000" progId="Equation.3">
                  <p:embed/>
                </p:oleObj>
              </mc:Choice>
              <mc:Fallback>
                <p:oleObj name="Rovnice" r:id="rId3" imgW="68173600" imgH="6553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12875"/>
                        <a:ext cx="5327650" cy="5121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5E17D28-EF8F-974A-9690-D28914E46F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Solution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7EF1003-EC4B-FF44-B38B-AAB6B2A9903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It is possible to solve by simplex method if we do not take into account non-linear constrains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5169C3B-E804-9E46-975F-1B96D22602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Localization of multiple objects in 2D – quadratic distance</a:t>
            </a:r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15A7CA2D-FD29-3647-835A-250C3CBDFDA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123950" y="1825625"/>
          <a:ext cx="689610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Rovnice" r:id="rId3" imgW="103860600" imgH="65532000" progId="Equation.3">
                  <p:embed/>
                </p:oleObj>
              </mc:Choice>
              <mc:Fallback>
                <p:oleObj name="Rovnice" r:id="rId3" imgW="103860600" imgH="6553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825625"/>
                        <a:ext cx="6896100" cy="43513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D9C6613-38F4-D24B-A73E-801186B649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/>
              <a:t>Model categorization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88BDB13-D861-B44B-891E-9C93B72BD69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07504" y="2575034"/>
            <a:ext cx="4896544" cy="4022311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000" dirty="0"/>
              <a:t>No. of objects to localize</a:t>
            </a:r>
          </a:p>
          <a:p>
            <a:pPr lvl="1" eaLnBrk="1" hangingPunct="1">
              <a:defRPr/>
            </a:pPr>
            <a:r>
              <a:rPr lang="en-US" sz="2000" dirty="0"/>
              <a:t>Stated (part of the task definition)</a:t>
            </a:r>
          </a:p>
          <a:p>
            <a:pPr lvl="1" eaLnBrk="1" hangingPunct="1">
              <a:defRPr/>
            </a:pPr>
            <a:r>
              <a:rPr lang="en-US" sz="2000" dirty="0"/>
              <a:t>Should be optimized too – we usually try to find minimal necessary number of objects required to solve the task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000" dirty="0"/>
              <a:t>Objects</a:t>
            </a:r>
          </a:p>
          <a:p>
            <a:pPr lvl="1" eaLnBrk="1" hangingPunct="1">
              <a:defRPr/>
            </a:pPr>
            <a:r>
              <a:rPr lang="en-US" sz="2000" dirty="0"/>
              <a:t>are</a:t>
            </a:r>
          </a:p>
          <a:p>
            <a:pPr lvl="1" eaLnBrk="1" hangingPunct="1">
              <a:defRPr/>
            </a:pPr>
            <a:r>
              <a:rPr lang="en-US" sz="2000" dirty="0"/>
              <a:t>Or are not in interaction with each other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000" dirty="0"/>
              <a:t>Localization</a:t>
            </a:r>
          </a:p>
          <a:p>
            <a:pPr lvl="1" eaLnBrk="1" hangingPunct="1">
              <a:defRPr/>
            </a:pPr>
            <a:r>
              <a:rPr lang="en-US" sz="2000" dirty="0"/>
              <a:t>2D</a:t>
            </a:r>
          </a:p>
          <a:p>
            <a:pPr lvl="1" eaLnBrk="1" hangingPunct="1">
              <a:defRPr/>
            </a:pPr>
            <a:r>
              <a:rPr lang="en-US" sz="2000" dirty="0"/>
              <a:t>3D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1FDAB4-83FF-0E4B-A3BF-F1DE82E7F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9" r="21435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8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3DCBFB1-CA7F-854E-9353-BD00477FD3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50988" y="2269820"/>
            <a:ext cx="2318360" cy="231836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1950">
                <a:solidFill>
                  <a:srgbClr val="FFFFFF"/>
                </a:solidFill>
              </a:rPr>
              <a:t>Example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AE5FAA0-E778-8448-9712-96223AB0681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28972" y="675675"/>
            <a:ext cx="5391149" cy="159414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600" dirty="0"/>
              <a:t>We need to localize the single storage unit for four existing manufactures producing necessary parts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6CDB271-609E-A641-9C56-FFEAF897F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2872"/>
              </p:ext>
            </p:extLst>
          </p:nvPr>
        </p:nvGraphicFramePr>
        <p:xfrm>
          <a:off x="3228972" y="2945495"/>
          <a:ext cx="5391151" cy="3017029"/>
        </p:xfrm>
        <a:graphic>
          <a:graphicData uri="http://schemas.openxmlformats.org/drawingml/2006/table">
            <a:tbl>
              <a:tblPr firstRow="1" bandRow="1">
                <a:noFill/>
                <a:tableStyleId>{21E4AEA4-8DFA-4A89-87EB-49C32662AFE0}</a:tableStyleId>
              </a:tblPr>
              <a:tblGrid>
                <a:gridCol w="1868182">
                  <a:extLst>
                    <a:ext uri="{9D8B030D-6E8A-4147-A177-3AD203B41FA5}">
                      <a16:colId xmlns:a16="http://schemas.microsoft.com/office/drawing/2014/main" val="3165583861"/>
                    </a:ext>
                  </a:extLst>
                </a:gridCol>
                <a:gridCol w="920511">
                  <a:extLst>
                    <a:ext uri="{9D8B030D-6E8A-4147-A177-3AD203B41FA5}">
                      <a16:colId xmlns:a16="http://schemas.microsoft.com/office/drawing/2014/main" val="4253875390"/>
                    </a:ext>
                  </a:extLst>
                </a:gridCol>
                <a:gridCol w="920511">
                  <a:extLst>
                    <a:ext uri="{9D8B030D-6E8A-4147-A177-3AD203B41FA5}">
                      <a16:colId xmlns:a16="http://schemas.microsoft.com/office/drawing/2014/main" val="4002595921"/>
                    </a:ext>
                  </a:extLst>
                </a:gridCol>
                <a:gridCol w="1681947">
                  <a:extLst>
                    <a:ext uri="{9D8B030D-6E8A-4147-A177-3AD203B41FA5}">
                      <a16:colId xmlns:a16="http://schemas.microsoft.com/office/drawing/2014/main" val="3547665576"/>
                    </a:ext>
                  </a:extLst>
                </a:gridCol>
              </a:tblGrid>
              <a:tr h="826889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Manufacture</a:t>
                      </a:r>
                    </a:p>
                  </a:txBody>
                  <a:tcPr marL="223483" marR="111742" marT="111742" marB="1117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Coordinates</a:t>
                      </a:r>
                    </a:p>
                  </a:txBody>
                  <a:tcPr marL="223483" marR="111742" marT="111742" marB="1117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Req. no. of goods</a:t>
                      </a:r>
                    </a:p>
                  </a:txBody>
                  <a:tcPr marL="223483" marR="111742" marT="111742" marB="1117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782895"/>
                  </a:ext>
                </a:extLst>
              </a:tr>
              <a:tr h="547535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10792"/>
                  </a:ext>
                </a:extLst>
              </a:tr>
              <a:tr h="547535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593279"/>
                  </a:ext>
                </a:extLst>
              </a:tr>
              <a:tr h="547535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84154"/>
                  </a:ext>
                </a:extLst>
              </a:tr>
              <a:tr h="54753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300</a:t>
                      </a:r>
                    </a:p>
                  </a:txBody>
                  <a:tcPr marL="223483" marR="111742" marT="111742" marB="11174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4150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8DEC84-6561-5043-8979-8C1F120C81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7544" y="142108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 graphically</a:t>
            </a:r>
          </a:p>
        </p:txBody>
      </p:sp>
      <p:pic>
        <p:nvPicPr>
          <p:cNvPr id="19459" name="Picture 7">
            <a:extLst>
              <a:ext uri="{FF2B5EF4-FFF2-40B4-BE49-F238E27FC236}">
                <a16:creationId xmlns:a16="http://schemas.microsoft.com/office/drawing/2014/main" id="{60C72177-017F-3446-848A-1724F96CA5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66" y="1825625"/>
            <a:ext cx="5623267" cy="4351338"/>
          </a:xfr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8936213-2FD7-F348-981E-7583626BA3FD}"/>
              </a:ext>
            </a:extLst>
          </p:cNvPr>
          <p:cNvCxnSpPr/>
          <p:nvPr/>
        </p:nvCxnSpPr>
        <p:spPr>
          <a:xfrm flipH="1">
            <a:off x="5580112" y="1196752"/>
            <a:ext cx="1803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8A78C9F5-BB3D-D44F-AE1D-7135ACE17ED9}"/>
              </a:ext>
            </a:extLst>
          </p:cNvPr>
          <p:cNvCxnSpPr/>
          <p:nvPr/>
        </p:nvCxnSpPr>
        <p:spPr>
          <a:xfrm flipH="1">
            <a:off x="3995936" y="1196752"/>
            <a:ext cx="1584176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617940-26C6-7C4A-A72A-E1F718961A08}"/>
              </a:ext>
            </a:extLst>
          </p:cNvPr>
          <p:cNvSpPr txBox="1"/>
          <p:nvPr/>
        </p:nvSpPr>
        <p:spPr>
          <a:xfrm>
            <a:off x="5580112" y="827419"/>
            <a:ext cx="211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Direct (line) distance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C66B8EE-CEDA-4D4F-A02C-571CDE923D2B}"/>
              </a:ext>
            </a:extLst>
          </p:cNvPr>
          <p:cNvCxnSpPr/>
          <p:nvPr/>
        </p:nvCxnSpPr>
        <p:spPr>
          <a:xfrm flipH="1">
            <a:off x="6012160" y="1690689"/>
            <a:ext cx="19442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01086BED-AA7A-864D-AF31-9BA57026673A}"/>
              </a:ext>
            </a:extLst>
          </p:cNvPr>
          <p:cNvCxnSpPr/>
          <p:nvPr/>
        </p:nvCxnSpPr>
        <p:spPr>
          <a:xfrm flipH="1">
            <a:off x="4499992" y="1690689"/>
            <a:ext cx="1512168" cy="1882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8506B6-3917-AD4B-BDDD-0FAD24CC1C1C}"/>
              </a:ext>
            </a:extLst>
          </p:cNvPr>
          <p:cNvSpPr txBox="1"/>
          <p:nvPr/>
        </p:nvSpPr>
        <p:spPr>
          <a:xfrm>
            <a:off x="6012160" y="1412776"/>
            <a:ext cx="19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Quadratic distance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31C8F8C-28B5-844C-A613-9001BE46100E}"/>
              </a:ext>
            </a:extLst>
          </p:cNvPr>
          <p:cNvCxnSpPr/>
          <p:nvPr/>
        </p:nvCxnSpPr>
        <p:spPr>
          <a:xfrm>
            <a:off x="251520" y="1782108"/>
            <a:ext cx="1800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89D130C-1921-F342-9DAD-2C87AADFE0A2}"/>
              </a:ext>
            </a:extLst>
          </p:cNvPr>
          <p:cNvCxnSpPr>
            <a:cxnSpLocks/>
          </p:cNvCxnSpPr>
          <p:nvPr/>
        </p:nvCxnSpPr>
        <p:spPr>
          <a:xfrm>
            <a:off x="2051720" y="1782108"/>
            <a:ext cx="1224136" cy="1358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6A52F50-4664-E24C-A983-A01D47EBD196}"/>
              </a:ext>
            </a:extLst>
          </p:cNvPr>
          <p:cNvSpPr txBox="1"/>
          <p:nvPr/>
        </p:nvSpPr>
        <p:spPr>
          <a:xfrm>
            <a:off x="247835" y="1445568"/>
            <a:ext cx="14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Axial distance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A19847-68C9-CE47-AAED-AB8F035E69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Optimization problem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99B7DC7-209B-994E-9080-F7216E672E0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Optimizing the costs </a:t>
            </a:r>
            <a:r>
              <a:rPr lang="en-US" i="1" dirty="0" err="1"/>
              <a:t>N</a:t>
            </a:r>
            <a:r>
              <a:rPr lang="en-US" i="1" baseline="-25000" dirty="0" err="1"/>
              <a:t>ij</a:t>
            </a:r>
            <a:r>
              <a:rPr lang="en-US" dirty="0"/>
              <a:t> as in connection with newly localized objects with n existing ones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Costs</a:t>
            </a:r>
          </a:p>
          <a:p>
            <a:pPr lvl="1" eaLnBrk="1" hangingPunct="1">
              <a:defRPr/>
            </a:pPr>
            <a:r>
              <a:rPr lang="en-US" dirty="0"/>
              <a:t>Function of transportation distance </a:t>
            </a:r>
            <a:r>
              <a:rPr lang="en-US" i="1" dirty="0" err="1"/>
              <a:t>d</a:t>
            </a:r>
            <a:r>
              <a:rPr lang="en-US" i="1" baseline="-25000" dirty="0" err="1"/>
              <a:t>ij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Amount of transported (goods) 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Type of transport vehicle with different transportation costs </a:t>
            </a:r>
            <a:r>
              <a:rPr lang="en-US" i="1" dirty="0" err="1"/>
              <a:t>c</a:t>
            </a:r>
            <a:r>
              <a:rPr lang="en-US" i="1" baseline="-25000" dirty="0" err="1"/>
              <a:t>ij</a:t>
            </a:r>
            <a:endParaRPr lang="en-US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44246A9-D8CB-F74D-8464-A5C20ADC6A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Distance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7098EED-C764-1645-B400-ABA4D1E28B8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Line (direct)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Line with </a:t>
            </a:r>
            <a:r>
              <a:rPr lang="en-GB" sz="2800" dirty="0"/>
              <a:t>correction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„using axis“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quadratic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34EA3A6C-62A7-F74D-BBFA-8EC6D5BA953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3883966"/>
              </p:ext>
            </p:extLst>
          </p:nvPr>
        </p:nvGraphicFramePr>
        <p:xfrm>
          <a:off x="4139952" y="1371600"/>
          <a:ext cx="4194175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Rovnice" r:id="rId3" imgW="42125900" imgH="26911300" progId="Equation.3">
                  <p:embed/>
                </p:oleObj>
              </mc:Choice>
              <mc:Fallback>
                <p:oleObj name="Rovnice" r:id="rId3" imgW="42125900" imgH="2691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371600"/>
                        <a:ext cx="4194175" cy="2679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CCD761E-0EB0-6240-A05A-EEFA0688A6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Costs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F17B35B-910B-114C-B6F8-8EF40BB782B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374063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Connection of existing and new objects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i="1" dirty="0" err="1"/>
              <a:t>N</a:t>
            </a:r>
            <a:r>
              <a:rPr lang="en-US" sz="2800" i="1" baseline="-25000" dirty="0" err="1"/>
              <a:t>ij</a:t>
            </a:r>
            <a:r>
              <a:rPr lang="en-US" sz="2800" i="1" dirty="0"/>
              <a:t>=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ij</a:t>
            </a:r>
            <a:r>
              <a:rPr lang="en-US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ij</a:t>
            </a:r>
            <a:r>
              <a:rPr lang="en-US" sz="2800" i="1" dirty="0"/>
              <a:t>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ij</a:t>
            </a:r>
            <a:r>
              <a:rPr lang="en-US" sz="2800" i="1" dirty="0"/>
              <a:t> =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ij</a:t>
            </a:r>
            <a:r>
              <a:rPr lang="en-US" sz="2800" i="1" dirty="0"/>
              <a:t> </a:t>
            </a:r>
            <a:r>
              <a:rPr lang="en-US" sz="2800" i="1" dirty="0" err="1"/>
              <a:t>w</a:t>
            </a:r>
            <a:r>
              <a:rPr lang="en-US" sz="2800" i="1" baseline="-25000" dirty="0" err="1"/>
              <a:t>ij</a:t>
            </a:r>
            <a:endParaRPr lang="en-US" sz="2800" i="1" baseline="-250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Connection between new objects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i="1" dirty="0" err="1"/>
              <a:t>N</a:t>
            </a:r>
            <a:r>
              <a:rPr lang="en-US" sz="2800" i="1" baseline="-25000" dirty="0" err="1"/>
              <a:t>ik</a:t>
            </a:r>
            <a:r>
              <a:rPr lang="en-US" sz="2800" i="1" dirty="0"/>
              <a:t>=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ik</a:t>
            </a:r>
            <a:r>
              <a:rPr lang="en-US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ik</a:t>
            </a:r>
            <a:r>
              <a:rPr lang="en-US" sz="2800" i="1" dirty="0"/>
              <a:t>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ik</a:t>
            </a:r>
            <a:r>
              <a:rPr lang="en-US" sz="2800" i="1" dirty="0"/>
              <a:t> = 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ik</a:t>
            </a:r>
            <a:r>
              <a:rPr lang="en-US" sz="2800" i="1" dirty="0"/>
              <a:t> </a:t>
            </a:r>
            <a:r>
              <a:rPr lang="en-US" sz="2800" i="1" dirty="0" err="1"/>
              <a:t>w</a:t>
            </a:r>
            <a:r>
              <a:rPr lang="en-US" sz="2800" i="1" baseline="-25000" dirty="0" err="1"/>
              <a:t>ik</a:t>
            </a:r>
            <a:endParaRPr lang="en-US" sz="2800" i="1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Values </a:t>
            </a:r>
            <a:r>
              <a:rPr lang="en-US" sz="2800" i="1" dirty="0" err="1"/>
              <a:t>w</a:t>
            </a:r>
            <a:r>
              <a:rPr lang="en-US" sz="2800" i="1" baseline="-25000" dirty="0" err="1"/>
              <a:t>ij</a:t>
            </a:r>
            <a:r>
              <a:rPr lang="en-US" sz="2800" dirty="0"/>
              <a:t> and </a:t>
            </a:r>
            <a:r>
              <a:rPr lang="en-US" sz="2800" i="1" dirty="0" err="1"/>
              <a:t>w</a:t>
            </a:r>
            <a:r>
              <a:rPr lang="en-US" sz="2800" i="1" baseline="-25000" dirty="0" err="1"/>
              <a:t>ik</a:t>
            </a:r>
            <a:r>
              <a:rPr lang="en-US" sz="2800" dirty="0"/>
              <a:t> are described as weights of points and are constants for stated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ij</a:t>
            </a:r>
            <a:r>
              <a:rPr lang="en-US" sz="2800" dirty="0"/>
              <a:t> and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ij</a:t>
            </a:r>
            <a:r>
              <a:rPr lang="en-US" sz="2800" dirty="0"/>
              <a:t>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Cost function may be expressed in following way: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AB6F5158-BD56-7B46-BAE0-0A2AD6157587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3832644"/>
              </p:ext>
            </p:extLst>
          </p:nvPr>
        </p:nvGraphicFramePr>
        <p:xfrm>
          <a:off x="2267744" y="5287617"/>
          <a:ext cx="41925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Rovnice" r:id="rId3" imgW="40957500" imgH="10236200" progId="Equation.3">
                  <p:embed/>
                </p:oleObj>
              </mc:Choice>
              <mc:Fallback>
                <p:oleObj name="Rovnice" r:id="rId3" imgW="40957500" imgH="10236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287617"/>
                        <a:ext cx="4192587" cy="1047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595A206-4D19-6D4B-9C44-3E113655A02E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5211"/>
            <a:ext cx="6840760" cy="6820847"/>
          </a:xfrm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9AC40916-07E5-4F4A-B9A9-B4E6AB7CFF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Localization of the object in 2D using axial distance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893E67D-591D-D544-87DD-72CE47EF1F4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374831" cy="50292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400" dirty="0"/>
              <a:t>Minimizing the objective function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400" dirty="0"/>
              <a:t>It is possible to divide objective function into parts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►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400" dirty="0"/>
              <a:t>Search for values x and y must be equal to some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dirty="0"/>
              <a:t> and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endParaRPr lang="en-US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400" dirty="0"/>
              <a:t>Not more then half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dirty="0"/>
              <a:t> must be left from x and similarly for y</a:t>
            </a:r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1D53E0C3-C88D-144B-9ADA-11D169BD265C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75132087"/>
              </p:ext>
            </p:extLst>
          </p:nvPr>
        </p:nvGraphicFramePr>
        <p:xfrm>
          <a:off x="306593" y="2132856"/>
          <a:ext cx="37449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Rovnice" r:id="rId4" imgW="38328600" imgH="10236200" progId="Equation.3">
                  <p:embed/>
                </p:oleObj>
              </mc:Choice>
              <mc:Fallback>
                <p:oleObj name="Rovnice" r:id="rId4" imgW="38328600" imgH="10236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93" y="2132856"/>
                        <a:ext cx="3744913" cy="1000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>
            <a:extLst>
              <a:ext uri="{FF2B5EF4-FFF2-40B4-BE49-F238E27FC236}">
                <a16:creationId xmlns:a16="http://schemas.microsoft.com/office/drawing/2014/main" id="{7EA03F41-EDD7-ED42-80C7-48F413EAF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58898"/>
              </p:ext>
            </p:extLst>
          </p:nvPr>
        </p:nvGraphicFramePr>
        <p:xfrm>
          <a:off x="301625" y="4013052"/>
          <a:ext cx="4886428" cy="100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Rovnice" r:id="rId6" imgW="50025300" imgH="10236200" progId="Equation.3">
                  <p:embed/>
                </p:oleObj>
              </mc:Choice>
              <mc:Fallback>
                <p:oleObj name="Rovnice" r:id="rId6" imgW="50025300" imgH="10236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4013052"/>
                        <a:ext cx="4886428" cy="100012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872</Words>
  <Application>Microsoft Macintosh PowerPoint</Application>
  <PresentationFormat>Předvádění na obrazovce (4:3)</PresentationFormat>
  <Paragraphs>181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Tahoma</vt:lpstr>
      <vt:lpstr>Arial</vt:lpstr>
      <vt:lpstr>Wingdings</vt:lpstr>
      <vt:lpstr>Calibri</vt:lpstr>
      <vt:lpstr>Symbol</vt:lpstr>
      <vt:lpstr>Motiv Office</vt:lpstr>
      <vt:lpstr>Editor rovnic 3.0</vt:lpstr>
      <vt:lpstr>Localization models</vt:lpstr>
      <vt:lpstr>Localization models</vt:lpstr>
      <vt:lpstr>Model categorization</vt:lpstr>
      <vt:lpstr>Example</vt:lpstr>
      <vt:lpstr>Example graphically</vt:lpstr>
      <vt:lpstr>Optimization problem</vt:lpstr>
      <vt:lpstr>Distance</vt:lpstr>
      <vt:lpstr>Costs</vt:lpstr>
      <vt:lpstr>Localization of the object in 2D using axial distance</vt:lpstr>
      <vt:lpstr>Solution</vt:lpstr>
      <vt:lpstr>Axial distance – solution of our task</vt:lpstr>
      <vt:lpstr>Localization of one object in 2D (quadratic distance)</vt:lpstr>
      <vt:lpstr>Solution – quadratic distance</vt:lpstr>
      <vt:lpstr>Localization models - line</vt:lpstr>
      <vt:lpstr>Solution of the model</vt:lpstr>
      <vt:lpstr>How to do that?</vt:lpstr>
      <vt:lpstr>Solution</vt:lpstr>
      <vt:lpstr>Solution – iterating through the coordinates</vt:lpstr>
      <vt:lpstr>Localization of multiple objects in 2D – axis distance</vt:lpstr>
      <vt:lpstr>Localization - solution</vt:lpstr>
      <vt:lpstr>Solution</vt:lpstr>
      <vt:lpstr>Solution</vt:lpstr>
      <vt:lpstr>Localization of multiple objects in 2D – quadratic distance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Localization models</dc:title>
  <dc:creator>Senovsky Pavel</dc:creator>
  <cp:lastModifiedBy>Senovsky Pavel</cp:lastModifiedBy>
  <cp:revision>36</cp:revision>
  <cp:lastPrinted>2019-04-25T06:53:06Z</cp:lastPrinted>
  <dcterms:created xsi:type="dcterms:W3CDTF">2019-04-25T06:34:56Z</dcterms:created>
  <dcterms:modified xsi:type="dcterms:W3CDTF">2019-04-25T07:15:04Z</dcterms:modified>
</cp:coreProperties>
</file>