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A4002-E702-4AC0-BADE-3B4870D4C554}" type="doc">
      <dgm:prSet loTypeId="urn:microsoft.com/office/officeart/2005/8/layout/vList2" loCatId="Inbox" qsTypeId="urn:microsoft.com/office/officeart/2005/8/quickstyle/simple4" qsCatId="simple" csTypeId="urn:microsoft.com/office/officeart/2005/8/colors/accent6_1" csCatId="accent6"/>
      <dgm:spPr/>
      <dgm:t>
        <a:bodyPr/>
        <a:lstStyle/>
        <a:p>
          <a:endParaRPr lang="en-US"/>
        </a:p>
      </dgm:t>
    </dgm:pt>
    <dgm:pt modelId="{3C2C6385-FD5E-4985-865C-6AE3399E3E00}">
      <dgm:prSet/>
      <dgm:spPr/>
      <dgm:t>
        <a:bodyPr/>
        <a:lstStyle/>
        <a:p>
          <a:r>
            <a:rPr lang="en-US" b="1"/>
            <a:t>Optimized variables x</a:t>
          </a:r>
          <a:r>
            <a:rPr lang="en-US" b="1" baseline="-25000"/>
            <a:t>j</a:t>
          </a:r>
          <a:r>
            <a:rPr lang="en-US"/>
            <a:t> – values whose optimal level is necessary to find solution for decision situation (for example amount of production, transported goods …)</a:t>
          </a:r>
        </a:p>
      </dgm:t>
    </dgm:pt>
    <dgm:pt modelId="{C639EDE9-0186-4A64-8BE1-F8ECA51CFA73}" type="parTrans" cxnId="{E74DDC01-3C2C-4371-851B-C0561CD9A3CE}">
      <dgm:prSet/>
      <dgm:spPr/>
      <dgm:t>
        <a:bodyPr/>
        <a:lstStyle/>
        <a:p>
          <a:endParaRPr lang="en-US"/>
        </a:p>
      </dgm:t>
    </dgm:pt>
    <dgm:pt modelId="{FBBEB16D-A539-4ABE-81C9-51D1A85EF041}" type="sibTrans" cxnId="{E74DDC01-3C2C-4371-851B-C0561CD9A3CE}">
      <dgm:prSet/>
      <dgm:spPr/>
      <dgm:t>
        <a:bodyPr/>
        <a:lstStyle/>
        <a:p>
          <a:endParaRPr lang="en-US"/>
        </a:p>
      </dgm:t>
    </dgm:pt>
    <dgm:pt modelId="{34C70BB4-FBBE-496B-98E8-8797C607BEA6}">
      <dgm:prSet/>
      <dgm:spPr/>
      <dgm:t>
        <a:bodyPr/>
        <a:lstStyle/>
        <a:p>
          <a:r>
            <a:rPr lang="en-US" b="1"/>
            <a:t>Technical coefficients a</a:t>
          </a:r>
          <a:r>
            <a:rPr lang="en-US" b="1" baseline="-25000"/>
            <a:t>ij</a:t>
          </a:r>
          <a:r>
            <a:rPr lang="en-US" b="1"/>
            <a:t> </a:t>
          </a:r>
          <a:r>
            <a:rPr lang="en-US"/>
            <a:t>– parameters of the model (for example material and energetical needs for production the product)</a:t>
          </a:r>
        </a:p>
      </dgm:t>
    </dgm:pt>
    <dgm:pt modelId="{7D7BE419-1F21-487B-8ECA-ED6A5DEC0BA0}" type="parTrans" cxnId="{D6E6C6EC-574A-453C-8218-B0EE6A78ED79}">
      <dgm:prSet/>
      <dgm:spPr/>
      <dgm:t>
        <a:bodyPr/>
        <a:lstStyle/>
        <a:p>
          <a:endParaRPr lang="en-US"/>
        </a:p>
      </dgm:t>
    </dgm:pt>
    <dgm:pt modelId="{21DA7697-7988-48F5-8412-D8FE272EF7D7}" type="sibTrans" cxnId="{D6E6C6EC-574A-453C-8218-B0EE6A78ED79}">
      <dgm:prSet/>
      <dgm:spPr/>
      <dgm:t>
        <a:bodyPr/>
        <a:lstStyle/>
        <a:p>
          <a:endParaRPr lang="en-US"/>
        </a:p>
      </dgm:t>
    </dgm:pt>
    <dgm:pt modelId="{36F445D8-7F6C-4572-B747-310B3ACA72AF}" type="pres">
      <dgm:prSet presAssocID="{D50A4002-E702-4AC0-BADE-3B4870D4C554}" presName="linear" presStyleCnt="0">
        <dgm:presLayoutVars>
          <dgm:animLvl val="lvl"/>
          <dgm:resizeHandles val="exact"/>
        </dgm:presLayoutVars>
      </dgm:prSet>
      <dgm:spPr/>
    </dgm:pt>
    <dgm:pt modelId="{FFF19E0A-5635-428A-B81B-DA0A34012733}" type="pres">
      <dgm:prSet presAssocID="{3C2C6385-FD5E-4985-865C-6AE3399E3E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B6AFC60-2488-4CB3-87C2-2AAE2DA0EB4F}" type="pres">
      <dgm:prSet presAssocID="{FBBEB16D-A539-4ABE-81C9-51D1A85EF041}" presName="spacer" presStyleCnt="0"/>
      <dgm:spPr/>
    </dgm:pt>
    <dgm:pt modelId="{2F8B4C99-6F36-44B5-9FFA-285E6C1C53AA}" type="pres">
      <dgm:prSet presAssocID="{34C70BB4-FBBE-496B-98E8-8797C607BEA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74DDC01-3C2C-4371-851B-C0561CD9A3CE}" srcId="{D50A4002-E702-4AC0-BADE-3B4870D4C554}" destId="{3C2C6385-FD5E-4985-865C-6AE3399E3E00}" srcOrd="0" destOrd="0" parTransId="{C639EDE9-0186-4A64-8BE1-F8ECA51CFA73}" sibTransId="{FBBEB16D-A539-4ABE-81C9-51D1A85EF041}"/>
    <dgm:cxn modelId="{D248BC28-7B57-4A1E-BEC2-C4EAEB1F681D}" type="presOf" srcId="{D50A4002-E702-4AC0-BADE-3B4870D4C554}" destId="{36F445D8-7F6C-4572-B747-310B3ACA72AF}" srcOrd="0" destOrd="0" presId="urn:microsoft.com/office/officeart/2005/8/layout/vList2"/>
    <dgm:cxn modelId="{A3E71940-034D-41A2-BC40-A160B726CA44}" type="presOf" srcId="{3C2C6385-FD5E-4985-865C-6AE3399E3E00}" destId="{FFF19E0A-5635-428A-B81B-DA0A34012733}" srcOrd="0" destOrd="0" presId="urn:microsoft.com/office/officeart/2005/8/layout/vList2"/>
    <dgm:cxn modelId="{9C23515B-F9F9-49DE-B468-E6E65ACAC533}" type="presOf" srcId="{34C70BB4-FBBE-496B-98E8-8797C607BEA6}" destId="{2F8B4C99-6F36-44B5-9FFA-285E6C1C53AA}" srcOrd="0" destOrd="0" presId="urn:microsoft.com/office/officeart/2005/8/layout/vList2"/>
    <dgm:cxn modelId="{D6E6C6EC-574A-453C-8218-B0EE6A78ED79}" srcId="{D50A4002-E702-4AC0-BADE-3B4870D4C554}" destId="{34C70BB4-FBBE-496B-98E8-8797C607BEA6}" srcOrd="1" destOrd="0" parTransId="{7D7BE419-1F21-487B-8ECA-ED6A5DEC0BA0}" sibTransId="{21DA7697-7988-48F5-8412-D8FE272EF7D7}"/>
    <dgm:cxn modelId="{FEB11324-AE43-4007-9EB9-0EE40A8F6132}" type="presParOf" srcId="{36F445D8-7F6C-4572-B747-310B3ACA72AF}" destId="{FFF19E0A-5635-428A-B81B-DA0A34012733}" srcOrd="0" destOrd="0" presId="urn:microsoft.com/office/officeart/2005/8/layout/vList2"/>
    <dgm:cxn modelId="{2D91AD06-E2C1-42FA-A6C5-9FB68210E5B7}" type="presParOf" srcId="{36F445D8-7F6C-4572-B747-310B3ACA72AF}" destId="{2B6AFC60-2488-4CB3-87C2-2AAE2DA0EB4F}" srcOrd="1" destOrd="0" presId="urn:microsoft.com/office/officeart/2005/8/layout/vList2"/>
    <dgm:cxn modelId="{92392018-0878-46A8-9C1A-9407F2F089C6}" type="presParOf" srcId="{36F445D8-7F6C-4572-B747-310B3ACA72AF}" destId="{2F8B4C99-6F36-44B5-9FFA-285E6C1C53A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19E0A-5635-428A-B81B-DA0A34012733}">
      <dsp:nvSpPr>
        <dsp:cNvPr id="0" name=""/>
        <dsp:cNvSpPr/>
      </dsp:nvSpPr>
      <dsp:spPr>
        <a:xfrm>
          <a:off x="0" y="120734"/>
          <a:ext cx="4443413" cy="2162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Optimized variables x</a:t>
          </a:r>
          <a:r>
            <a:rPr lang="en-US" sz="2200" b="1" kern="1200" baseline="-25000"/>
            <a:t>j</a:t>
          </a:r>
          <a:r>
            <a:rPr lang="en-US" sz="2200" kern="1200"/>
            <a:t> – values whose optimal level is necessary to find solution for decision situation (for example amount of production, transported goods …)</a:t>
          </a:r>
        </a:p>
      </dsp:txBody>
      <dsp:txXfrm>
        <a:off x="105548" y="226282"/>
        <a:ext cx="4232317" cy="1951064"/>
      </dsp:txXfrm>
    </dsp:sp>
    <dsp:sp modelId="{2F8B4C99-6F36-44B5-9FFA-285E6C1C53AA}">
      <dsp:nvSpPr>
        <dsp:cNvPr id="0" name=""/>
        <dsp:cNvSpPr/>
      </dsp:nvSpPr>
      <dsp:spPr>
        <a:xfrm>
          <a:off x="0" y="2346255"/>
          <a:ext cx="4443413" cy="2162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Technical coefficients a</a:t>
          </a:r>
          <a:r>
            <a:rPr lang="en-US" sz="2200" b="1" kern="1200" baseline="-25000"/>
            <a:t>ij</a:t>
          </a:r>
          <a:r>
            <a:rPr lang="en-US" sz="2200" b="1" kern="1200"/>
            <a:t> </a:t>
          </a:r>
          <a:r>
            <a:rPr lang="en-US" sz="2200" kern="1200"/>
            <a:t>– parameters of the model (for example material and energetical needs for production the product)</a:t>
          </a:r>
        </a:p>
      </dsp:txBody>
      <dsp:txXfrm>
        <a:off x="105548" y="2451803"/>
        <a:ext cx="4232317" cy="1951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6C56A0-54E9-4FF9-A6BF-C7524FD119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5258D03-B5BA-4619-94C4-E7612F74D6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945632A-D40C-4279-B941-14B932AB266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BB6B4D5-EB52-48E6-8703-961080A1CE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EC18A7F-90C2-4B55-B4E7-D1779596B0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0BFCE81C-B6F4-4C24-B150-7412D449A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4D9F8E-67F4-40E0-B599-44878513271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6EB55EC-5F24-4E9E-B582-7837BD39B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A22017-204A-42E9-8274-2181D5FB229D}" type="slidenum">
              <a:rPr lang="cs-CZ" altLang="cs-CZ"/>
              <a:pPr eaLnBrk="1" hangingPunct="1"/>
              <a:t>1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1ABE7FC-C155-4BD9-B665-0A2DC88256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0239569-36CB-41E1-A5CE-E3C3DE012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582F885-4B5B-4F7C-82EB-35BF00EAE3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4186A0-5148-4A4F-B346-F8C2FC342090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32AF8E8-F7E1-4475-8ED0-B9125B6201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85B3E71-DFF4-4297-8DB3-8A57FF781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7917CAD-71BA-4790-A625-63351320B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1C269C-627F-4AA9-A9A1-1CF552668761}" type="slidenum">
              <a:rPr lang="cs-CZ" altLang="cs-CZ"/>
              <a:pPr eaLnBrk="1" hangingPunct="1"/>
              <a:t>11</a:t>
            </a:fld>
            <a:endParaRPr lang="cs-CZ" altLang="cs-CZ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A99E929-23F2-4576-9E5E-4C4303C2B3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ECBD83E-41D2-45A6-B297-E200AF19F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2CC75DC-B448-45B1-82C9-C342D0CC1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3BB986-3DB4-4BCA-8152-3BB0BEDA2413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DEDBCE6-A18F-4AF0-AD41-FADE5040D2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BF65C73-D497-4D1D-B365-2B9161F6B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B11A08F-EBB6-467F-BC8C-E8ED05107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5FFBC9-6314-4CDB-813B-118F6CDE3551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AFC4307-752F-4FA0-9C16-B7D61CC5AD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FFDE7FE-7104-43F5-B6E0-D5C96F880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8BCE131-AC43-42A9-9994-024665E50E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49C511-731F-4EB2-9EFF-149E7C30C3FE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0B0CADA-3F46-40B7-AA22-5BA71D6E8B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8126A15-1CC8-4838-9C4B-784E823C9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0ADE132-4A12-4E28-9327-EDB2FC2B8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89415E-102B-44FA-A44F-51E1534A67CC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1E3E75A-229E-4FC5-84CF-4D8F09E588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4F0AFB7-A4AB-4C34-9434-7AEFBF648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7025624-25A7-445C-852D-3102D9428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835FC3-E7D1-40BE-8DA9-1F6D949A4F06}" type="slidenum">
              <a:rPr lang="cs-CZ" altLang="cs-CZ"/>
              <a:pPr eaLnBrk="1" hangingPunct="1"/>
              <a:t>16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B1EE0A0-1772-48FD-8278-2FD563E272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C6EAB06-10E5-4F9D-88D4-D2BCE1CCD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02B9318-DE4F-4DC9-A568-58E51B6A84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CF1785-591E-4618-B851-B73AFB1878AD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587AB8B-3522-4E6A-8524-6A22402610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B935B4B-C22A-4190-B95E-C43097018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7F1589D-5481-4E0B-8226-8101FC367C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C3CA5D-F7F8-4C89-ACAF-B7BE4490E29E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7653B5D-32C7-4293-A58E-35FBEC729E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3695090-19E3-4541-80CD-34AC04078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9254938-78F2-474A-9D00-4EBDB0F484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A84E03-0C69-4682-8470-2F80B670EEFA}" type="slidenum">
              <a:rPr lang="cs-CZ" altLang="cs-CZ"/>
              <a:pPr eaLnBrk="1" hangingPunct="1"/>
              <a:t>19</a:t>
            </a:fld>
            <a:endParaRPr lang="cs-CZ" altLang="cs-CZ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F4A5667-09E4-484B-94C0-965E58EE6E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EB561792-1F89-427A-A34A-2C5416712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496CDA5-2E45-4EB9-821A-18F211B118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299C67-6D7B-4F20-BA6A-239EEA5277E0}" type="slidenum">
              <a:rPr lang="cs-CZ" altLang="cs-CZ"/>
              <a:pPr eaLnBrk="1" hangingPunct="1"/>
              <a:t>2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57C08E7-5893-4F2F-814C-908C074C40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B9DE498-D016-483D-856B-823C5BA4A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85380E68-4B49-4E9F-A2EB-D52CBEBF2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86D452-83DF-420C-8434-630DBF554F51}" type="slidenum">
              <a:rPr lang="cs-CZ" altLang="cs-CZ"/>
              <a:pPr eaLnBrk="1" hangingPunct="1"/>
              <a:t>20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8888B03-43FB-4531-8E81-FFC0BDBF9C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53C0B79-7B1F-4FD4-9DD7-1E0DDFCC2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0EBC3DA-06D1-48DD-960B-0AED3EA1DF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F304C2-DACC-491E-86CB-FA6263771201}" type="slidenum">
              <a:rPr lang="cs-CZ" altLang="cs-CZ"/>
              <a:pPr eaLnBrk="1" hangingPunct="1"/>
              <a:t>21</a:t>
            </a:fld>
            <a:endParaRPr lang="cs-CZ" altLang="cs-CZ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AB75B17-C4EF-4048-8F98-59EC5B0DBD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0BFD4B5-36AD-44A1-B635-572E5826C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C1FA6CB-925D-444F-9A05-BFFD83194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6C37FD-1CF5-4DA8-AC70-1F1F1618E9B6}" type="slidenum">
              <a:rPr lang="cs-CZ" altLang="cs-CZ"/>
              <a:pPr eaLnBrk="1" hangingPunct="1"/>
              <a:t>22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07ED2ADF-E5A4-48C4-AC47-63CB6148C8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C8E32F8-3F87-4A43-9BDD-5F0E4F1C1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B13B286-F6A1-43C0-9533-6CE027BF2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752FC7-5795-48A3-ADE5-C3C7A45957A2}" type="slidenum">
              <a:rPr lang="cs-CZ" altLang="cs-CZ"/>
              <a:pPr eaLnBrk="1" hangingPunct="1"/>
              <a:t>23</a:t>
            </a:fld>
            <a:endParaRPr lang="cs-CZ" altLang="cs-CZ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55048BB-6173-4202-A468-6A97EA9A68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8CAC279-6DAB-4B0A-81A9-20E9E5A72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F02C959E-8BA6-458D-9D60-173C8C0435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335E90-D450-4501-BD69-C782FB9D1BA0}" type="slidenum">
              <a:rPr lang="cs-CZ" altLang="cs-CZ"/>
              <a:pPr eaLnBrk="1" hangingPunct="1"/>
              <a:t>24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7045BFD-ACE7-4BEF-8D3B-8F22CA8DC7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86D7B43-B6D9-46FC-9E0F-CDEE74059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60767E1-4B42-4DFF-BB70-ECF0C9F57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9A10E7-C843-4D85-A873-002A8CD47E24}" type="slidenum">
              <a:rPr lang="cs-CZ" altLang="cs-CZ"/>
              <a:pPr eaLnBrk="1" hangingPunct="1"/>
              <a:t>25</a:t>
            </a:fld>
            <a:endParaRPr lang="cs-CZ" altLang="cs-CZ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EBA573A-B64C-4980-93B0-62CDA1D057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C18EC6E-FFEB-40DE-8D62-C12EFFC4E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82BCD3F1-40E5-436A-B2BD-89AFA710D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650145-F147-4F15-8136-58EBCDAF8FFF}" type="slidenum">
              <a:rPr lang="cs-CZ" altLang="cs-CZ"/>
              <a:pPr eaLnBrk="1" hangingPunct="1"/>
              <a:t>26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64D8F0B-86E4-4B91-BCC9-B2DCBB16D3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541C51E-715C-4999-BA68-52B4733E4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E021148B-6D90-47BD-BF08-25BCFB05D3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DC1CBA-33D6-43EE-BD55-56657E9C6765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1505F3E-8646-4498-B3FA-2D5634815D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56BB4AB-07FC-4CBC-A496-F91F46894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1CE9785C-CE53-4C41-976C-10BDD951C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A9F09B-0E5A-415D-92C1-9C500461FB59}" type="slidenum">
              <a:rPr lang="cs-CZ" altLang="cs-CZ"/>
              <a:pPr eaLnBrk="1" hangingPunct="1"/>
              <a:t>28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173058D-C309-4C54-A1E7-861D595C17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D1106C05-EE8A-462A-BAA9-D3253E574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73FC6BC-42A8-4CFC-9A52-E26D39F98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51DF87-9038-41D7-8885-7E5CA4F13DF5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F836E04-C6D7-4FED-B811-9913458AEA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83CBE69-5601-4E0E-9F33-B51A80142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0620AE9-8080-4EF6-852A-7E09040818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E45770-AEF9-4F0C-82E0-56A0DEDB8B5C}" type="slidenum">
              <a:rPr lang="cs-CZ" altLang="cs-CZ"/>
              <a:pPr eaLnBrk="1" hangingPunct="1"/>
              <a:t>4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C95A0FF-4A27-45B5-8502-5F7C60A596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AA2E844-680E-4040-BBFD-997EB7260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1821BB8-173B-460D-A1F6-23325B1984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F10D08-72EB-40DF-8786-FC145DAE8F5F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A408BA5-5474-4742-A62D-9617CDDDE6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6AD8F53-0966-40D3-9A4A-88DD5F4EA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4200E57-6E1A-4C1E-AC56-19E57E34F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C277D3-E0A4-4EEA-85FA-A2FB5A7FAAE0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B90C9D7-154D-4424-9F35-D80AAECA73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132D18C-A59B-4B29-84D8-BB6E0E7A5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407B040F-9739-4CB1-9BE9-A3589C603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162166-4396-41AA-B080-953DA801D76F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CE5F7AE-C547-4B95-8E90-CE38BE6B63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46989A8-D350-4A08-A316-CB5CFBA87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82993F1-5279-4064-B45B-0E8D60FE3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927DBB-8AE0-4624-BD68-8ACC18C1F9C4}" type="slidenum">
              <a:rPr lang="cs-CZ" altLang="cs-CZ"/>
              <a:pPr eaLnBrk="1" hangingPunct="1"/>
              <a:t>8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906DB49-82FC-4121-BA5E-0E6343310A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75C4E66-D5DD-4AC0-B126-CB89D444D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8D3CA9CE-CAB2-467E-85B8-9D183E85E5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FE7CFD-0027-440C-9A86-88A6F0EEA83E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754C5F0-5707-4BD8-A1D9-2281F059A9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12E5DF2-05E5-40C3-878E-C2183EAFA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3E0-1276-4183-B10F-136196DAA01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058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B402-F4A0-49FF-B094-3ABBF32EA8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017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B402-F4A0-49FF-B094-3ABBF32EA8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740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B402-F4A0-49FF-B094-3ABBF32EA808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777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B402-F4A0-49FF-B094-3ABBF32EA8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098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B402-F4A0-49FF-B094-3ABBF32EA8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3550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B402-F4A0-49FF-B094-3ABBF32EA8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361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E64B-6F0D-48A7-BAB7-F39DD9E9D1C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140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4250-32B0-4258-A0D0-C6863185514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8572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4FDA1AF0-FFD1-4995-A9B2-F81819B62C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9E9B1-BBDD-4225-A772-3DF3F7C8497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80F21601-219D-4BC8-836B-7729AD00BCC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B480F56B-B321-4295-BC2E-5C728653BFB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225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C78EBB68-7883-4233-865F-F28CC4C1C5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2F207-B465-482D-AFC6-3FA7FDE39C3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4D8AF0E4-F7EA-4195-9DA7-E3B5C861BE4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40BCBD91-6F73-407C-991B-8DBBA95B9DE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1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B402-F4A0-49FF-B094-3ABBF32EA8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6340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18">
            <a:extLst>
              <a:ext uri="{FF2B5EF4-FFF2-40B4-BE49-F238E27FC236}">
                <a16:creationId xmlns:a16="http://schemas.microsoft.com/office/drawing/2014/main" id="{5BB50008-7F0D-419E-9401-3AE5830E09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077CC-6D5E-44F5-A9B4-A313E816681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219">
            <a:extLst>
              <a:ext uri="{FF2B5EF4-FFF2-40B4-BE49-F238E27FC236}">
                <a16:creationId xmlns:a16="http://schemas.microsoft.com/office/drawing/2014/main" id="{136D02C4-D196-4E03-A912-A201D29B031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20">
            <a:extLst>
              <a:ext uri="{FF2B5EF4-FFF2-40B4-BE49-F238E27FC236}">
                <a16:creationId xmlns:a16="http://schemas.microsoft.com/office/drawing/2014/main" id="{31A3FF8C-EAFF-4921-9D82-26917212219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85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C207-22E1-4CE1-92BF-10E981551CA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928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46E3-089F-4F17-ACD7-F1DC071D74D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6338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BFE-24D3-4050-8C0F-9F6AE77127E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24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B402-F4A0-49FF-B094-3ABBF32EA8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8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412-55BA-41E0-8E4C-773C286D874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258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5EFD-9C19-47B6-BEED-5E3332B599B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4529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48A6-124D-46BB-AEE9-9B4982681A3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88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4B402-F4A0-49FF-B094-3ABBF32EA8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5602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9E8FF8A-7BA5-48E8-AA6E-85EC29AFDA9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1071" y="2079171"/>
            <a:ext cx="0" cy="2699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>
            <a:extLst>
              <a:ext uri="{FF2B5EF4-FFF2-40B4-BE49-F238E27FC236}">
                <a16:creationId xmlns:a16="http://schemas.microsoft.com/office/drawing/2014/main" id="{AAD34450-F865-4631-8E1F-AE5178EC91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345" y="1214664"/>
            <a:ext cx="4704425" cy="4428672"/>
          </a:xfrm>
        </p:spPr>
        <p:txBody>
          <a:bodyPr anchor="ctr">
            <a:normAutofit/>
          </a:bodyPr>
          <a:lstStyle/>
          <a:p>
            <a:pPr algn="r" eaLnBrk="1" hangingPunct="1">
              <a:defRPr/>
            </a:pPr>
            <a:r>
              <a:rPr lang="cs-CZ" sz="4000">
                <a:solidFill>
                  <a:schemeClr val="tx2"/>
                </a:solidFill>
              </a:rPr>
              <a:t>Linear programming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492C61D-8084-49E9-8F88-D26E0C6132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887031" y="1214664"/>
            <a:ext cx="2563636" cy="4428672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odeling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ecision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rocesses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43C36BA-6C25-4746-93D6-E62F3D4A3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Model </a:t>
            </a:r>
            <a:r>
              <a:rPr lang="cs-CZ" dirty="0" err="1"/>
              <a:t>formulation</a:t>
            </a:r>
            <a:endParaRPr lang="cs-CZ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0371A8C-AEF2-49F3-940A-B63EAB288F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is </a:t>
            </a:r>
            <a:r>
              <a:rPr lang="en-US" dirty="0" err="1"/>
              <a:t>neccessary</a:t>
            </a:r>
            <a:r>
              <a:rPr lang="en-US" dirty="0"/>
              <a:t> to manufacture the products A and B in certain ratio </a:t>
            </a:r>
            <a:r>
              <a:rPr lang="cs-CZ" dirty="0"/>
              <a:t>&lt;- </a:t>
            </a:r>
            <a:r>
              <a:rPr lang="en-US" dirty="0"/>
              <a:t>additional constrain </a:t>
            </a:r>
            <a:r>
              <a:rPr lang="cs-CZ" dirty="0"/>
              <a:t>(</a:t>
            </a:r>
            <a:r>
              <a:rPr lang="en-US" dirty="0"/>
              <a:t>not in table</a:t>
            </a:r>
            <a:r>
              <a:rPr lang="cs-CZ" dirty="0"/>
              <a:t>)</a:t>
            </a: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x</a:t>
            </a:r>
            <a:r>
              <a:rPr lang="en-US" baseline="-25000" dirty="0"/>
              <a:t>1 </a:t>
            </a:r>
            <a:r>
              <a:rPr lang="en-US" dirty="0"/>
              <a:t>– 0,8x</a:t>
            </a:r>
            <a:r>
              <a:rPr lang="en-US" baseline="-25000" dirty="0"/>
              <a:t>2</a:t>
            </a:r>
            <a:r>
              <a:rPr lang="en-US" dirty="0"/>
              <a:t> = 0</a:t>
            </a:r>
          </a:p>
          <a:p>
            <a:pPr eaLnBrk="1" hangingPunct="1">
              <a:defRPr/>
            </a:pPr>
            <a:r>
              <a:rPr lang="en-US" dirty="0"/>
              <a:t>The solution must be greater then 0 </a:t>
            </a:r>
            <a:r>
              <a:rPr lang="cs-CZ" dirty="0"/>
              <a:t>&lt;-</a:t>
            </a:r>
            <a:r>
              <a:rPr lang="en-US" dirty="0"/>
              <a:t> general constrain, is present in all “linear programs”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x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≥ 0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Most of the time the ≥</a:t>
            </a:r>
            <a:r>
              <a:rPr lang="cs-CZ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constrain is present in computational package and does not to be expressed explicitly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2DE3B33-6FB4-4CC7-983A-456779536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matrixes</a:t>
            </a:r>
            <a:endParaRPr lang="cs-CZ" dirty="0"/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C026F82A-7324-4F9C-BE21-55669DDE9C9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232181"/>
              </p:ext>
            </p:extLst>
          </p:nvPr>
        </p:nvGraphicFramePr>
        <p:xfrm>
          <a:off x="2517116" y="2060847"/>
          <a:ext cx="4503156" cy="4134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Rovnice" r:id="rId4" imgW="2019240" imgH="1854000" progId="Equation.3">
                  <p:embed/>
                </p:oleObj>
              </mc:Choice>
              <mc:Fallback>
                <p:oleObj name="Rovnice" r:id="rId4" imgW="2019240" imgH="18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116" y="2060847"/>
                        <a:ext cx="4503156" cy="413497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096E5E8-B2F3-4157-9521-B8AA163C7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Simplex </a:t>
            </a:r>
            <a:r>
              <a:rPr lang="cs-CZ" sz="4000" dirty="0" err="1"/>
              <a:t>method</a:t>
            </a:r>
            <a:endParaRPr lang="cs-CZ" sz="4000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98A1650-6F49-4DB2-84E3-CB956A5BE2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It</a:t>
            </a:r>
            <a:r>
              <a:rPr lang="cs-CZ" sz="2800" dirty="0"/>
              <a:t> </a:t>
            </a:r>
            <a:r>
              <a:rPr lang="en-US" sz="2800" dirty="0"/>
              <a:t>is necessary to transform into standard state in witch we transform the non equations on the equations</a:t>
            </a:r>
          </a:p>
          <a:p>
            <a:pPr eaLnBrk="1" hangingPunct="1">
              <a:defRPr/>
            </a:pPr>
            <a:r>
              <a:rPr lang="cs-CZ" sz="2800" dirty="0">
                <a:cs typeface="Arial" charset="0"/>
              </a:rPr>
              <a:t>≤ … </a:t>
            </a:r>
            <a:r>
              <a:rPr lang="en-US" sz="2800" dirty="0">
                <a:cs typeface="Arial" charset="0"/>
              </a:rPr>
              <a:t>we add to left side of new variable known as </a:t>
            </a:r>
            <a:r>
              <a:rPr lang="en-US" sz="2800" i="1" dirty="0" err="1">
                <a:cs typeface="Arial" charset="0"/>
              </a:rPr>
              <a:t>aditional</a:t>
            </a:r>
            <a:r>
              <a:rPr lang="en-US" sz="2800" i="1" dirty="0">
                <a:cs typeface="Arial" charset="0"/>
              </a:rPr>
              <a:t> variable </a:t>
            </a:r>
            <a:r>
              <a:rPr lang="cs-CZ" sz="2800" dirty="0">
                <a:cs typeface="Arial" charset="0"/>
              </a:rPr>
              <a:t>x</a:t>
            </a:r>
            <a:r>
              <a:rPr lang="cs-CZ" sz="2800" baseline="-25000" dirty="0">
                <a:cs typeface="Arial" charset="0"/>
              </a:rPr>
              <a:t>n+1</a:t>
            </a:r>
            <a:endParaRPr lang="cs-CZ" sz="2800" dirty="0">
              <a:cs typeface="Arial" charset="0"/>
            </a:endParaRPr>
          </a:p>
        </p:txBody>
      </p:sp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A4151C23-ECC4-4903-A8B2-8AA5FBDB826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547813" y="4724400"/>
          <a:ext cx="568960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Rovnice" r:id="rId4" imgW="1917360" imgH="444240" progId="Equation.3">
                  <p:embed/>
                </p:oleObj>
              </mc:Choice>
              <mc:Fallback>
                <p:oleObj name="Rovnice" r:id="rId4" imgW="191736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724400"/>
                        <a:ext cx="5689600" cy="13192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C189C89-F634-4D27-988B-9BDB11CF6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variables</a:t>
            </a:r>
            <a:endParaRPr lang="cs-CZ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2890DEC-4203-443D-BC05-A750ED4B04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346" y="2096064"/>
            <a:ext cx="7765322" cy="41412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if the value is not 0 it can be interpreted as amount of the resource b</a:t>
            </a:r>
            <a:r>
              <a:rPr lang="en-US" baseline="-25000" dirty="0"/>
              <a:t>i</a:t>
            </a:r>
            <a:r>
              <a:rPr lang="en-US" dirty="0"/>
              <a:t>, which will remain unused.</a:t>
            </a:r>
          </a:p>
          <a:p>
            <a:pPr eaLnBrk="1" hangingPunct="1">
              <a:defRPr/>
            </a:pPr>
            <a:r>
              <a:rPr lang="en-US" dirty="0"/>
              <a:t>The goal of the computation is to minimize (null) the values of the additional variables</a:t>
            </a:r>
          </a:p>
          <a:p>
            <a:pPr eaLnBrk="1" hangingPunct="1">
              <a:defRPr/>
            </a:pPr>
            <a:r>
              <a:rPr lang="en-US" dirty="0"/>
              <a:t>Simplex method performs computation in iteration</a:t>
            </a:r>
          </a:p>
          <a:p>
            <a:pPr lvl="1">
              <a:defRPr/>
            </a:pPr>
            <a:r>
              <a:rPr lang="en-US" dirty="0"/>
              <a:t>How many variables are we able to compute in the system of linear equations?</a:t>
            </a:r>
          </a:p>
          <a:p>
            <a:pPr lvl="1">
              <a:defRPr/>
            </a:pPr>
            <a:r>
              <a:rPr lang="en-US" dirty="0"/>
              <a:t>… Asking because we usually work with more variables then that</a:t>
            </a:r>
          </a:p>
          <a:p>
            <a:pPr lvl="1">
              <a:defRPr/>
            </a:pPr>
            <a:r>
              <a:rPr lang="en-US" dirty="0"/>
              <a:t>Minimizing and nulling additional variables is the way to open possibility to compute real variables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DD5FF40-78C1-4904-BE65-5064ECF3F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Nonequality</a:t>
            </a:r>
            <a:r>
              <a:rPr lang="cs-CZ" dirty="0"/>
              <a:t> </a:t>
            </a:r>
            <a:r>
              <a:rPr lang="cs-CZ" dirty="0">
                <a:cs typeface="Arial" charset="0"/>
              </a:rPr>
              <a:t>≥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3BDDCC4-BEDD-419F-9C27-F08180C9AB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16129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/>
              <a:t>We</a:t>
            </a:r>
            <a:r>
              <a:rPr lang="cs-CZ" sz="2800" dirty="0"/>
              <a:t> </a:t>
            </a:r>
            <a:r>
              <a:rPr lang="cs-CZ" sz="2800" dirty="0" err="1"/>
              <a:t>have</a:t>
            </a:r>
            <a:r>
              <a:rPr lang="cs-CZ" sz="2800" dirty="0"/>
              <a:t> to </a:t>
            </a:r>
            <a:r>
              <a:rPr lang="cs-CZ" sz="2800" dirty="0" err="1"/>
              <a:t>add</a:t>
            </a:r>
            <a:r>
              <a:rPr lang="cs-CZ" sz="2800" dirty="0"/>
              <a:t> </a:t>
            </a:r>
            <a:r>
              <a:rPr lang="cs-CZ" sz="2800" dirty="0" err="1"/>
              <a:t>another</a:t>
            </a:r>
            <a:r>
              <a:rPr lang="cs-CZ" sz="2800" dirty="0"/>
              <a:t> </a:t>
            </a:r>
            <a:r>
              <a:rPr lang="cs-CZ" sz="2800" dirty="0" err="1"/>
              <a:t>variable</a:t>
            </a:r>
            <a:r>
              <a:rPr lang="cs-CZ" sz="2800" dirty="0"/>
              <a:t> –</a:t>
            </a:r>
            <a:r>
              <a:rPr lang="cs-CZ" sz="2800" dirty="0" err="1"/>
              <a:t>x</a:t>
            </a:r>
            <a:r>
              <a:rPr lang="cs-CZ" sz="2800" baseline="-25000" dirty="0" err="1"/>
              <a:t>n</a:t>
            </a:r>
            <a:r>
              <a:rPr lang="cs-CZ" sz="2800" baseline="-25000" dirty="0"/>
              <a:t>+i</a:t>
            </a:r>
            <a:endParaRPr lang="cs-CZ" sz="2800" dirty="0"/>
          </a:p>
        </p:txBody>
      </p:sp>
      <p:graphicFrame>
        <p:nvGraphicFramePr>
          <p:cNvPr id="4098" name="Object 4">
            <a:extLst>
              <a:ext uri="{FF2B5EF4-FFF2-40B4-BE49-F238E27FC236}">
                <a16:creationId xmlns:a16="http://schemas.microsoft.com/office/drawing/2014/main" id="{3C08E7D2-177C-4972-B74E-0C905E212D2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588" y="3068638"/>
          <a:ext cx="9139237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Rovnice" r:id="rId4" imgW="3276360" imgH="444240" progId="Equation.3">
                  <p:embed/>
                </p:oleObj>
              </mc:Choice>
              <mc:Fallback>
                <p:oleObj name="Rovnice" r:id="rId4" imgW="327636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3068638"/>
                        <a:ext cx="9139237" cy="1239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554A3DD-B2F0-4DC1-8B5F-9CABA21CD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Positives</a:t>
            </a:r>
            <a:endParaRPr lang="cs-CZ" dirty="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E6F68A3-7707-4A24-BFD2-67D35D45E0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System of equations</a:t>
            </a:r>
          </a:p>
          <a:p>
            <a:pPr eaLnBrk="1" hangingPunct="1">
              <a:defRPr/>
            </a:pPr>
            <a:r>
              <a:rPr lang="en-US" dirty="0"/>
              <a:t>Any of additional variable is inside of just one equation – so it can be substituted by other variables</a:t>
            </a:r>
          </a:p>
          <a:p>
            <a:pPr eaLnBrk="1" hangingPunct="1">
              <a:defRPr/>
            </a:pPr>
            <a:r>
              <a:rPr lang="en-US" dirty="0"/>
              <a:t>Easy to compute (even pen and paper computation possible, but who would do such thing?)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4BC2198-3194-4C6A-9F64-4A4CEC215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Solution</a:t>
            </a:r>
            <a:endParaRPr lang="cs-CZ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E3E1F84-D2D1-40DE-99C5-45C09290F7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Non negative </a:t>
            </a:r>
            <a:r>
              <a:rPr lang="cs-CZ" dirty="0" err="1"/>
              <a:t>solutions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respect</a:t>
            </a:r>
            <a:r>
              <a:rPr lang="cs-CZ" dirty="0"/>
              <a:t> </a:t>
            </a:r>
            <a:r>
              <a:rPr lang="cs-CZ" dirty="0" err="1"/>
              <a:t>constrains</a:t>
            </a:r>
            <a:r>
              <a:rPr lang="cs-CZ" dirty="0"/>
              <a:t> are call basic</a:t>
            </a:r>
            <a:r>
              <a:rPr lang="en-US" dirty="0"/>
              <a:t> solution</a:t>
            </a:r>
            <a:r>
              <a:rPr lang="cs-CZ" dirty="0"/>
              <a:t>.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Each iteration has basic solution</a:t>
            </a:r>
          </a:p>
          <a:p>
            <a:pPr eaLnBrk="1" hangingPunct="1">
              <a:defRPr/>
            </a:pPr>
            <a:r>
              <a:rPr lang="en-US" dirty="0"/>
              <a:t>Each iteration improves the result of objective function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In </a:t>
            </a:r>
            <a:r>
              <a:rPr lang="cs-CZ" dirty="0" err="1"/>
              <a:t>this</a:t>
            </a:r>
            <a:r>
              <a:rPr lang="cs-CZ" dirty="0"/>
              <a:t> case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x</a:t>
            </a:r>
            <a:r>
              <a:rPr lang="cs-CZ" baseline="-25000" dirty="0" err="1"/>
              <a:t>n</a:t>
            </a:r>
            <a:r>
              <a:rPr lang="cs-CZ" baseline="-25000" dirty="0"/>
              <a:t>+i</a:t>
            </a:r>
            <a:r>
              <a:rPr lang="cs-CZ" dirty="0"/>
              <a:t> negative </a:t>
            </a:r>
            <a:r>
              <a:rPr lang="cs-CZ" dirty="0" err="1"/>
              <a:t>witch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unacceptable</a:t>
            </a:r>
            <a:endParaRPr lang="cs-CZ" dirty="0"/>
          </a:p>
          <a:p>
            <a:pPr>
              <a:defRPr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solve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by </a:t>
            </a:r>
            <a:r>
              <a:rPr lang="cs-CZ" dirty="0" err="1"/>
              <a:t>adding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x</a:t>
            </a:r>
            <a:r>
              <a:rPr lang="en-US" dirty="0"/>
              <a:t>’</a:t>
            </a:r>
            <a:r>
              <a:rPr lang="cs-CZ" baseline="-25000" dirty="0"/>
              <a:t>n+i+1</a:t>
            </a:r>
            <a:endParaRPr lang="cs-CZ" dirty="0"/>
          </a:p>
          <a:p>
            <a:pPr eaLnBrk="1" hangingPunct="1">
              <a:defRPr/>
            </a:pPr>
            <a:r>
              <a:rPr lang="en-US" dirty="0"/>
              <a:t>Slides after this one only conclude pen and paper computation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0B16CE0-38DA-469D-8BB0-D34D1E933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Solution</a:t>
            </a:r>
            <a:endParaRPr lang="cs-CZ" dirty="0"/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82278DAC-DE99-40F6-976F-F3A7EAD5BB52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1256826"/>
              </p:ext>
            </p:extLst>
          </p:nvPr>
        </p:nvGraphicFramePr>
        <p:xfrm>
          <a:off x="182563" y="1624213"/>
          <a:ext cx="87439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Rovnice" r:id="rId4" imgW="3720960" imgH="444240" progId="Equation.3">
                  <p:embed/>
                </p:oleObj>
              </mc:Choice>
              <mc:Fallback>
                <p:oleObj name="Rovnice" r:id="rId4" imgW="372096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624213"/>
                        <a:ext cx="8743950" cy="1044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>
            <a:extLst>
              <a:ext uri="{FF2B5EF4-FFF2-40B4-BE49-F238E27FC236}">
                <a16:creationId xmlns:a16="http://schemas.microsoft.com/office/drawing/2014/main" id="{8DA10065-8184-4381-900B-8EFE9991D65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82563" y="4652963"/>
          <a:ext cx="6005512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Rovnice" r:id="rId6" imgW="2590560" imgH="444240" progId="Equation.3">
                  <p:embed/>
                </p:oleObj>
              </mc:Choice>
              <mc:Fallback>
                <p:oleObj name="Rovnice" r:id="rId6" imgW="259056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4652963"/>
                        <a:ext cx="6005512" cy="1030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6">
            <a:extLst>
              <a:ext uri="{FF2B5EF4-FFF2-40B4-BE49-F238E27FC236}">
                <a16:creationId xmlns:a16="http://schemas.microsoft.com/office/drawing/2014/main" id="{9E3FD1CD-A11F-49AF-A643-D9BDEA902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2738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/>
              <a:t>Similarly we add to right sides from original model into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32BC6F7-C1E6-4CC8-AB1A-1E59BCE08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variables</a:t>
            </a:r>
            <a:endParaRPr lang="cs-CZ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F8C720C-EA63-4239-9A2B-4989390B4F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39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/>
              <a:t>Stating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additional</a:t>
            </a:r>
            <a:r>
              <a:rPr lang="cs-CZ" sz="2800" dirty="0"/>
              <a:t> </a:t>
            </a:r>
            <a:r>
              <a:rPr lang="cs-CZ" sz="2800" dirty="0" err="1"/>
              <a:t>variable</a:t>
            </a:r>
            <a:r>
              <a:rPr lang="cs-CZ" sz="2800" dirty="0"/>
              <a:t> are </a:t>
            </a:r>
            <a:r>
              <a:rPr lang="cs-CZ" sz="2800" dirty="0" err="1"/>
              <a:t>very</a:t>
            </a:r>
            <a:r>
              <a:rPr lang="cs-CZ" sz="2800" dirty="0"/>
              <a:t> </a:t>
            </a:r>
            <a:r>
              <a:rPr lang="cs-CZ" sz="2800" dirty="0" err="1"/>
              <a:t>high</a:t>
            </a:r>
            <a:r>
              <a:rPr lang="cs-CZ" sz="2800" dirty="0"/>
              <a:t> M, minus </a:t>
            </a:r>
            <a:r>
              <a:rPr lang="cs-CZ" sz="2800" dirty="0" err="1"/>
              <a:t>if</a:t>
            </a:r>
            <a:r>
              <a:rPr lang="cs-CZ" sz="2800" dirty="0"/>
              <a:t> </a:t>
            </a:r>
            <a:r>
              <a:rPr lang="cs-CZ" sz="2800" dirty="0" err="1"/>
              <a:t>we</a:t>
            </a:r>
            <a:r>
              <a:rPr lang="cs-CZ" sz="2800" dirty="0"/>
              <a:t> </a:t>
            </a:r>
            <a:r>
              <a:rPr lang="cs-CZ" sz="2800" dirty="0" err="1"/>
              <a:t>maximaze</a:t>
            </a:r>
            <a:r>
              <a:rPr lang="cs-CZ" sz="2800" dirty="0"/>
              <a:t> </a:t>
            </a:r>
            <a:r>
              <a:rPr lang="cs-CZ" sz="2800" dirty="0" err="1"/>
              <a:t>and</a:t>
            </a:r>
            <a:r>
              <a:rPr lang="cs-CZ" sz="2800" dirty="0"/>
              <a:t> positive </a:t>
            </a:r>
            <a:r>
              <a:rPr lang="cs-CZ" sz="2800" dirty="0" err="1"/>
              <a:t>if</a:t>
            </a:r>
            <a:r>
              <a:rPr lang="cs-CZ" sz="2800" dirty="0"/>
              <a:t> </a:t>
            </a:r>
            <a:r>
              <a:rPr lang="cs-CZ" sz="2800" dirty="0" err="1"/>
              <a:t>we</a:t>
            </a:r>
            <a:r>
              <a:rPr lang="cs-CZ" sz="2800" dirty="0"/>
              <a:t> </a:t>
            </a:r>
            <a:r>
              <a:rPr lang="cs-CZ" sz="2800" dirty="0" err="1"/>
              <a:t>minimalize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task</a:t>
            </a:r>
            <a:r>
              <a:rPr lang="cs-CZ" sz="2800" dirty="0"/>
              <a:t> </a:t>
            </a:r>
            <a:r>
              <a:rPr lang="cs-CZ" sz="2800" dirty="0" err="1"/>
              <a:t>looks</a:t>
            </a:r>
            <a:r>
              <a:rPr lang="cs-CZ" sz="2800" dirty="0"/>
              <a:t> in </a:t>
            </a:r>
            <a:r>
              <a:rPr lang="cs-CZ" sz="2800" dirty="0" err="1"/>
              <a:t>following</a:t>
            </a:r>
            <a:r>
              <a:rPr lang="cs-CZ" sz="2800" dirty="0"/>
              <a:t> </a:t>
            </a:r>
            <a:r>
              <a:rPr lang="cs-CZ" sz="2800" dirty="0" err="1"/>
              <a:t>way</a:t>
            </a:r>
            <a:endParaRPr lang="cs-CZ" sz="2800" dirty="0"/>
          </a:p>
        </p:txBody>
      </p:sp>
      <p:graphicFrame>
        <p:nvGraphicFramePr>
          <p:cNvPr id="6146" name="Object 6">
            <a:extLst>
              <a:ext uri="{FF2B5EF4-FFF2-40B4-BE49-F238E27FC236}">
                <a16:creationId xmlns:a16="http://schemas.microsoft.com/office/drawing/2014/main" id="{F313D02F-E240-4730-B19F-79035A44D2E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54000" y="4508500"/>
          <a:ext cx="8347075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Rovnice" r:id="rId4" imgW="2920680" imgH="457200" progId="Equation.3">
                  <p:embed/>
                </p:oleObj>
              </mc:Choice>
              <mc:Fallback>
                <p:oleObj name="Rovnice" r:id="rId4" imgW="292068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4508500"/>
                        <a:ext cx="8347075" cy="1306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4C49BC9-D5F8-42FD-A903-2A3735722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 err="1"/>
              <a:t>Additional</a:t>
            </a:r>
            <a:r>
              <a:rPr lang="cs-CZ" sz="4000" dirty="0"/>
              <a:t> </a:t>
            </a:r>
            <a:r>
              <a:rPr lang="cs-CZ" sz="4000" dirty="0" err="1"/>
              <a:t>and</a:t>
            </a:r>
            <a:r>
              <a:rPr lang="cs-CZ" sz="4000" dirty="0"/>
              <a:t> </a:t>
            </a:r>
            <a:r>
              <a:rPr lang="cs-CZ" sz="4000" dirty="0" err="1"/>
              <a:t>helping</a:t>
            </a:r>
            <a:r>
              <a:rPr lang="cs-CZ" sz="4000" dirty="0"/>
              <a:t> </a:t>
            </a:r>
            <a:r>
              <a:rPr lang="cs-CZ" sz="4000" dirty="0" err="1"/>
              <a:t>variables</a:t>
            </a:r>
            <a:endParaRPr lang="cs-CZ" sz="4000" dirty="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1530E57-76B2-43DA-B8A6-9EB18D3DA5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39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Are </a:t>
            </a:r>
            <a:r>
              <a:rPr lang="cs-CZ" sz="2800" dirty="0" err="1"/>
              <a:t>easy</a:t>
            </a:r>
            <a:r>
              <a:rPr lang="cs-CZ" sz="2800" dirty="0"/>
              <a:t> to express </a:t>
            </a:r>
            <a:r>
              <a:rPr lang="cs-CZ" sz="2800" dirty="0" err="1"/>
              <a:t>using</a:t>
            </a:r>
            <a:r>
              <a:rPr lang="cs-CZ" sz="2800" dirty="0"/>
              <a:t> </a:t>
            </a:r>
            <a:r>
              <a:rPr lang="cs-CZ" sz="2800" dirty="0" err="1"/>
              <a:t>different</a:t>
            </a:r>
            <a:r>
              <a:rPr lang="cs-CZ" sz="2800" dirty="0"/>
              <a:t> </a:t>
            </a:r>
            <a:r>
              <a:rPr lang="cs-CZ" sz="2800" dirty="0" err="1"/>
              <a:t>variables</a:t>
            </a:r>
            <a:endParaRPr lang="cs-CZ" sz="2800" dirty="0"/>
          </a:p>
        </p:txBody>
      </p:sp>
      <p:graphicFrame>
        <p:nvGraphicFramePr>
          <p:cNvPr id="7170" name="Object 4">
            <a:extLst>
              <a:ext uri="{FF2B5EF4-FFF2-40B4-BE49-F238E27FC236}">
                <a16:creationId xmlns:a16="http://schemas.microsoft.com/office/drawing/2014/main" id="{9E757BE8-A7EF-4786-A6B6-FC1884EFDA2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25438" y="2852738"/>
          <a:ext cx="8205787" cy="30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Rovnice" r:id="rId4" imgW="3720960" imgH="1384200" progId="Equation.3">
                  <p:embed/>
                </p:oleObj>
              </mc:Choice>
              <mc:Fallback>
                <p:oleObj name="Rovnice" r:id="rId4" imgW="3720960" imgH="13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2852738"/>
                        <a:ext cx="8205787" cy="30527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D6D0D91-F8CA-42EE-A963-1D49C1C63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Linear programming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B6BC499-7F18-4E45-AC9B-A60C51A039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Widely used</a:t>
            </a:r>
            <a:endParaRPr lang="cs-CZ" dirty="0"/>
          </a:p>
          <a:p>
            <a:pPr eaLnBrk="1" hangingPunct="1">
              <a:defRPr/>
            </a:pPr>
            <a:r>
              <a:rPr lang="en-US" dirty="0"/>
              <a:t>Mathematical optimization algorithm</a:t>
            </a:r>
          </a:p>
          <a:p>
            <a:pPr eaLnBrk="1" hangingPunct="1">
              <a:defRPr/>
            </a:pPr>
            <a:r>
              <a:rPr lang="en-US" dirty="0"/>
              <a:t>Model consist of:</a:t>
            </a:r>
          </a:p>
          <a:p>
            <a:pPr lvl="1" eaLnBrk="1" hangingPunct="1">
              <a:defRPr/>
            </a:pPr>
            <a:r>
              <a:rPr lang="en-US" dirty="0"/>
              <a:t>Objective function </a:t>
            </a:r>
          </a:p>
          <a:p>
            <a:pPr lvl="1" eaLnBrk="1" hangingPunct="1">
              <a:defRPr/>
            </a:pPr>
            <a:r>
              <a:rPr lang="en-US" dirty="0"/>
              <a:t>System of constrains (linear functions)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21A41EC-5C6A-4E72-80D8-7F5967477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cs-CZ" dirty="0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93A486C-F95A-4A2E-A511-ED88A8E632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 in standard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put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err="1"/>
              <a:t>x</a:t>
            </a:r>
            <a:r>
              <a:rPr lang="cs-CZ" baseline="-25000" dirty="0" err="1"/>
              <a:t>j</a:t>
            </a:r>
            <a:r>
              <a:rPr lang="cs-CZ" dirty="0"/>
              <a:t> = 0	</a:t>
            </a:r>
            <a:r>
              <a:rPr lang="cs-CZ" dirty="0" err="1"/>
              <a:t>for</a:t>
            </a:r>
            <a:r>
              <a:rPr lang="cs-CZ" dirty="0"/>
              <a:t> j = 1,2,…,a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err="1"/>
              <a:t>x</a:t>
            </a:r>
            <a:r>
              <a:rPr lang="cs-CZ" baseline="-25000" dirty="0" err="1"/>
              <a:t>n</a:t>
            </a:r>
            <a:r>
              <a:rPr lang="cs-CZ" baseline="-25000" dirty="0"/>
              <a:t>+i</a:t>
            </a:r>
            <a:r>
              <a:rPr lang="cs-CZ" dirty="0"/>
              <a:t> = 0	</a:t>
            </a:r>
            <a:r>
              <a:rPr lang="cs-CZ" dirty="0" err="1"/>
              <a:t>for</a:t>
            </a:r>
            <a:r>
              <a:rPr lang="cs-CZ" dirty="0"/>
              <a:t> i = k+p+1,k+p+2,…,k+p+s</a:t>
            </a:r>
          </a:p>
          <a:p>
            <a:pPr eaLnBrk="1" hangingPunct="1">
              <a:defRPr/>
            </a:pPr>
            <a:r>
              <a:rPr lang="cs-CZ" dirty="0"/>
              <a:t>Max no. </a:t>
            </a:r>
            <a:r>
              <a:rPr lang="cs-CZ" dirty="0" err="1"/>
              <a:t>Of</a:t>
            </a:r>
            <a:r>
              <a:rPr lang="cs-CZ" dirty="0"/>
              <a:t> non-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in basic </a:t>
            </a:r>
            <a:r>
              <a:rPr lang="cs-CZ" dirty="0" err="1"/>
              <a:t>solution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by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constrains</a:t>
            </a: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m = k + l + 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4773D55-D474-411A-B417-B0447ED8A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cs-CZ" dirty="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2299AD6-920E-4336-BC60-FF4863AB09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equal</a:t>
            </a: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err="1"/>
              <a:t>x</a:t>
            </a:r>
            <a:r>
              <a:rPr lang="cs-CZ" baseline="-25000" dirty="0" err="1"/>
              <a:t>n</a:t>
            </a:r>
            <a:r>
              <a:rPr lang="cs-CZ" baseline="-25000" dirty="0"/>
              <a:t>+i</a:t>
            </a:r>
            <a:r>
              <a:rPr lang="cs-CZ" dirty="0"/>
              <a:t> = </a:t>
            </a:r>
            <a:r>
              <a:rPr lang="cs-CZ" dirty="0" err="1"/>
              <a:t>b</a:t>
            </a:r>
            <a:r>
              <a:rPr lang="cs-CZ" baseline="-25000" dirty="0" err="1"/>
              <a:t>i</a:t>
            </a: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x</a:t>
            </a:r>
            <a:r>
              <a:rPr lang="en-US" dirty="0"/>
              <a:t>’</a:t>
            </a:r>
            <a:r>
              <a:rPr lang="cs-CZ" baseline="-25000" dirty="0"/>
              <a:t>n+i</a:t>
            </a:r>
            <a:r>
              <a:rPr lang="cs-CZ" dirty="0"/>
              <a:t> = </a:t>
            </a:r>
            <a:r>
              <a:rPr lang="cs-CZ" dirty="0" err="1"/>
              <a:t>b</a:t>
            </a:r>
            <a:r>
              <a:rPr lang="cs-CZ" baseline="-25000" dirty="0" err="1"/>
              <a:t>i</a:t>
            </a: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x</a:t>
            </a:r>
            <a:r>
              <a:rPr lang="en-US" dirty="0"/>
              <a:t>’</a:t>
            </a:r>
            <a:r>
              <a:rPr lang="cs-CZ" baseline="-25000" dirty="0"/>
              <a:t>n+i+1</a:t>
            </a:r>
            <a:r>
              <a:rPr lang="cs-CZ" dirty="0"/>
              <a:t>= </a:t>
            </a:r>
            <a:r>
              <a:rPr lang="cs-CZ" dirty="0" err="1"/>
              <a:t>b</a:t>
            </a:r>
            <a:r>
              <a:rPr lang="cs-CZ" baseline="-25000" dirty="0" err="1"/>
              <a:t>i</a:t>
            </a:r>
            <a:endParaRPr lang="cs-CZ" dirty="0"/>
          </a:p>
          <a:p>
            <a:pPr eaLnBrk="1" hangingPunct="1">
              <a:defRPr/>
            </a:pPr>
            <a:r>
              <a:rPr lang="cs-CZ" dirty="0" err="1"/>
              <a:t>Chosen</a:t>
            </a:r>
            <a:r>
              <a:rPr lang="cs-CZ" dirty="0"/>
              <a:t> m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described</a:t>
            </a:r>
            <a:r>
              <a:rPr lang="cs-CZ" dirty="0"/>
              <a:t> as basic, </a:t>
            </a:r>
            <a:r>
              <a:rPr lang="cs-CZ" dirty="0" err="1"/>
              <a:t>other</a:t>
            </a:r>
            <a:r>
              <a:rPr lang="cs-CZ" dirty="0"/>
              <a:t> n-m </a:t>
            </a:r>
            <a:r>
              <a:rPr lang="cs-CZ" dirty="0" err="1"/>
              <a:t>variables</a:t>
            </a:r>
            <a:r>
              <a:rPr lang="cs-CZ" dirty="0"/>
              <a:t> as </a:t>
            </a:r>
            <a:r>
              <a:rPr lang="cs-CZ" i="1" dirty="0"/>
              <a:t>non-basic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22B83AE-DF93-4B6A-84FA-08A4023A8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err="1"/>
              <a:t>Example</a:t>
            </a:r>
            <a:endParaRPr lang="cs-CZ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F831F64-9A83-484F-86D8-2D51BD7458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max z = 12 600x</a:t>
            </a:r>
            <a:r>
              <a:rPr lang="cs-CZ" baseline="-25000"/>
              <a:t>1</a:t>
            </a:r>
            <a:r>
              <a:rPr lang="cs-CZ"/>
              <a:t> + 19600x</a:t>
            </a:r>
            <a:r>
              <a:rPr lang="cs-CZ" baseline="-25000"/>
              <a:t>2</a:t>
            </a:r>
            <a:r>
              <a:rPr lang="cs-CZ"/>
              <a:t> + 15700x</a:t>
            </a:r>
            <a:r>
              <a:rPr lang="cs-CZ" baseline="-25000"/>
              <a:t>3</a:t>
            </a:r>
            <a:r>
              <a:rPr lang="cs-CZ"/>
              <a:t> + +0x</a:t>
            </a:r>
            <a:r>
              <a:rPr lang="cs-CZ" baseline="-25000"/>
              <a:t>4</a:t>
            </a:r>
            <a:r>
              <a:rPr lang="cs-CZ"/>
              <a:t> + 0x</a:t>
            </a:r>
            <a:r>
              <a:rPr lang="cs-CZ" baseline="-25000"/>
              <a:t>5</a:t>
            </a:r>
            <a:r>
              <a:rPr lang="cs-CZ"/>
              <a:t> – Mx</a:t>
            </a:r>
            <a:r>
              <a:rPr lang="en-US"/>
              <a:t>’</a:t>
            </a:r>
            <a:r>
              <a:rPr lang="cs-CZ" baseline="-25000"/>
              <a:t>6</a:t>
            </a:r>
            <a:r>
              <a:rPr lang="cs-CZ"/>
              <a:t> + 0x</a:t>
            </a:r>
            <a:r>
              <a:rPr lang="cs-CZ" baseline="-25000"/>
              <a:t>7</a:t>
            </a:r>
            <a:r>
              <a:rPr lang="cs-CZ"/>
              <a:t> – Mx</a:t>
            </a:r>
            <a:r>
              <a:rPr lang="en-US"/>
              <a:t>’</a:t>
            </a:r>
            <a:r>
              <a:rPr lang="cs-CZ" baseline="-25000"/>
              <a:t>8</a:t>
            </a: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0,9x</a:t>
            </a:r>
            <a:r>
              <a:rPr lang="cs-CZ" baseline="-25000"/>
              <a:t>1</a:t>
            </a:r>
            <a:r>
              <a:rPr lang="cs-CZ"/>
              <a:t> + 0,3x</a:t>
            </a:r>
            <a:r>
              <a:rPr lang="cs-CZ" baseline="-25000"/>
              <a:t>2</a:t>
            </a:r>
            <a:r>
              <a:rPr lang="cs-CZ"/>
              <a:t> + 0,5x</a:t>
            </a:r>
            <a:r>
              <a:rPr lang="cs-CZ" baseline="-25000"/>
              <a:t>3</a:t>
            </a:r>
            <a:r>
              <a:rPr lang="cs-CZ"/>
              <a:t> + x4 = 75,6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x</a:t>
            </a:r>
            <a:r>
              <a:rPr lang="cs-CZ" baseline="-25000"/>
              <a:t>2</a:t>
            </a:r>
            <a:r>
              <a:rPr lang="cs-CZ"/>
              <a:t> + 0,4x</a:t>
            </a:r>
            <a:r>
              <a:rPr lang="cs-CZ" baseline="-25000"/>
              <a:t>3</a:t>
            </a:r>
            <a:r>
              <a:rPr lang="cs-CZ"/>
              <a:t> + x</a:t>
            </a:r>
            <a:r>
              <a:rPr lang="cs-CZ" baseline="-25000"/>
              <a:t>5</a:t>
            </a:r>
            <a:r>
              <a:rPr lang="cs-CZ"/>
              <a:t> = 88,2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x</a:t>
            </a:r>
            <a:r>
              <a:rPr lang="cs-CZ" baseline="-25000"/>
              <a:t>1</a:t>
            </a:r>
            <a:r>
              <a:rPr lang="cs-CZ"/>
              <a:t> – 0,8x</a:t>
            </a:r>
            <a:r>
              <a:rPr lang="cs-CZ" baseline="-25000"/>
              <a:t>2</a:t>
            </a:r>
            <a:r>
              <a:rPr lang="cs-CZ"/>
              <a:t> +x</a:t>
            </a:r>
            <a:r>
              <a:rPr lang="en-US"/>
              <a:t>’</a:t>
            </a:r>
            <a:r>
              <a:rPr lang="cs-CZ" baseline="-25000"/>
              <a:t>6</a:t>
            </a:r>
            <a:r>
              <a:rPr lang="cs-CZ"/>
              <a:t> = 0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x</a:t>
            </a:r>
            <a:r>
              <a:rPr lang="cs-CZ" baseline="-25000"/>
              <a:t>2</a:t>
            </a:r>
            <a:r>
              <a:rPr lang="cs-CZ"/>
              <a:t> – x</a:t>
            </a:r>
            <a:r>
              <a:rPr lang="cs-CZ" baseline="-25000"/>
              <a:t>7</a:t>
            </a:r>
            <a:r>
              <a:rPr lang="cs-CZ"/>
              <a:t> + x</a:t>
            </a:r>
            <a:r>
              <a:rPr lang="en-US"/>
              <a:t>’</a:t>
            </a:r>
            <a:r>
              <a:rPr lang="cs-CZ" baseline="-25000"/>
              <a:t>8</a:t>
            </a:r>
            <a:r>
              <a:rPr lang="cs-CZ"/>
              <a:t> = 30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x</a:t>
            </a:r>
            <a:r>
              <a:rPr lang="cs-CZ" baseline="-25000"/>
              <a:t>1</a:t>
            </a:r>
            <a:r>
              <a:rPr lang="cs-CZ"/>
              <a:t>,x</a:t>
            </a:r>
            <a:r>
              <a:rPr lang="cs-CZ" baseline="-25000"/>
              <a:t>2</a:t>
            </a:r>
            <a:r>
              <a:rPr lang="cs-CZ"/>
              <a:t>,x</a:t>
            </a:r>
            <a:r>
              <a:rPr lang="cs-CZ" baseline="-25000"/>
              <a:t>3</a:t>
            </a:r>
            <a:r>
              <a:rPr lang="cs-CZ"/>
              <a:t>,x</a:t>
            </a:r>
            <a:r>
              <a:rPr lang="cs-CZ" baseline="-25000"/>
              <a:t>4</a:t>
            </a:r>
            <a:r>
              <a:rPr lang="cs-CZ"/>
              <a:t>,x</a:t>
            </a:r>
            <a:r>
              <a:rPr lang="cs-CZ" baseline="-25000"/>
              <a:t>5</a:t>
            </a:r>
            <a:r>
              <a:rPr lang="cs-CZ"/>
              <a:t>,x</a:t>
            </a:r>
            <a:r>
              <a:rPr lang="en-US"/>
              <a:t>’</a:t>
            </a:r>
            <a:r>
              <a:rPr lang="cs-CZ" baseline="-25000"/>
              <a:t>6</a:t>
            </a:r>
            <a:r>
              <a:rPr lang="cs-CZ"/>
              <a:t>,x</a:t>
            </a:r>
            <a:r>
              <a:rPr lang="cs-CZ" baseline="-25000"/>
              <a:t>7</a:t>
            </a:r>
            <a:r>
              <a:rPr lang="cs-CZ"/>
              <a:t>,x</a:t>
            </a:r>
            <a:r>
              <a:rPr lang="cs-CZ" baseline="-25000"/>
              <a:t>8</a:t>
            </a:r>
            <a:r>
              <a:rPr lang="cs-CZ"/>
              <a:t> </a:t>
            </a:r>
            <a:r>
              <a:rPr lang="cs-CZ">
                <a:cs typeface="Arial" charset="0"/>
              </a:rPr>
              <a:t>≥</a:t>
            </a:r>
            <a:r>
              <a:rPr lang="cs-CZ"/>
              <a:t> 0</a:t>
            </a:r>
            <a:endParaRPr lang="cs-CZ" baseline="-25000"/>
          </a:p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7AD8005-5927-4838-859C-E7DD61692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179B269-B52E-4410-AAB0-1CC6E2EC8F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First</a:t>
            </a:r>
            <a:r>
              <a:rPr lang="cs-CZ" dirty="0"/>
              <a:t> basic </a:t>
            </a:r>
            <a:r>
              <a:rPr lang="cs-CZ" dirty="0" err="1"/>
              <a:t>solution</a:t>
            </a: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x</a:t>
            </a:r>
            <a:r>
              <a:rPr lang="cs-CZ" baseline="-25000" dirty="0"/>
              <a:t>4</a:t>
            </a:r>
            <a:r>
              <a:rPr lang="cs-CZ" dirty="0"/>
              <a:t>=75,6 x</a:t>
            </a:r>
            <a:r>
              <a:rPr lang="cs-CZ" baseline="-25000" dirty="0"/>
              <a:t>5</a:t>
            </a:r>
            <a:r>
              <a:rPr lang="cs-CZ" dirty="0"/>
              <a:t> = 88,2 x</a:t>
            </a:r>
            <a:r>
              <a:rPr lang="en-US" dirty="0"/>
              <a:t>’</a:t>
            </a:r>
            <a:r>
              <a:rPr lang="cs-CZ" baseline="-25000" dirty="0"/>
              <a:t>6</a:t>
            </a:r>
            <a:r>
              <a:rPr lang="cs-CZ" dirty="0"/>
              <a:t> = 0 x</a:t>
            </a:r>
            <a:r>
              <a:rPr lang="en-US" dirty="0"/>
              <a:t>’</a:t>
            </a:r>
            <a:r>
              <a:rPr lang="cs-CZ" baseline="-25000" dirty="0"/>
              <a:t>8</a:t>
            </a:r>
            <a:r>
              <a:rPr lang="cs-CZ" dirty="0"/>
              <a:t> = 30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x</a:t>
            </a:r>
            <a:r>
              <a:rPr lang="cs-CZ" baseline="-25000" dirty="0"/>
              <a:t>1</a:t>
            </a:r>
            <a:r>
              <a:rPr lang="cs-CZ" dirty="0"/>
              <a:t>,x</a:t>
            </a:r>
            <a:r>
              <a:rPr lang="cs-CZ" baseline="-25000" dirty="0"/>
              <a:t>2</a:t>
            </a:r>
            <a:r>
              <a:rPr lang="cs-CZ" dirty="0"/>
              <a:t>,x</a:t>
            </a:r>
            <a:r>
              <a:rPr lang="cs-CZ" baseline="-25000" dirty="0"/>
              <a:t>3</a:t>
            </a:r>
            <a:r>
              <a:rPr lang="cs-CZ" dirty="0"/>
              <a:t>,x</a:t>
            </a:r>
            <a:r>
              <a:rPr lang="cs-CZ" baseline="-25000" dirty="0"/>
              <a:t>7</a:t>
            </a:r>
            <a:r>
              <a:rPr lang="cs-CZ" dirty="0"/>
              <a:t> = 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ADDB21C-923E-4DBB-BE95-49109F99D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err="1"/>
              <a:t>Using</a:t>
            </a:r>
            <a:r>
              <a:rPr lang="cs-CZ" sz="4000" dirty="0"/>
              <a:t> </a:t>
            </a:r>
            <a:r>
              <a:rPr lang="cs-CZ" sz="4000" dirty="0" err="1"/>
              <a:t>vector</a:t>
            </a:r>
            <a:r>
              <a:rPr lang="cs-CZ" sz="4000" dirty="0"/>
              <a:t> model</a:t>
            </a:r>
          </a:p>
        </p:txBody>
      </p:sp>
      <p:graphicFrame>
        <p:nvGraphicFramePr>
          <p:cNvPr id="8194" name="Rectangle 7">
            <a:extLst>
              <a:ext uri="{FF2B5EF4-FFF2-40B4-BE49-F238E27FC236}">
                <a16:creationId xmlns:a16="http://schemas.microsoft.com/office/drawing/2014/main" id="{F5BDF5FE-0A1F-42C0-BCFE-CA333E56632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124075" y="3462338"/>
          <a:ext cx="952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Rovnice" r:id="rId4" imgW="0" imgH="0" progId="Equation.3">
                  <p:embed/>
                </p:oleObj>
              </mc:Choice>
              <mc:Fallback>
                <p:oleObj name="Rovnice" r:id="rId4" imgW="0" imgH="0" progId="Equation.3">
                  <p:embed/>
                  <p:pic>
                    <p:nvPicPr>
                      <p:cNvPr id="0" name="Rectangle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462338"/>
                        <a:ext cx="952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9">
            <a:extLst>
              <a:ext uri="{FF2B5EF4-FFF2-40B4-BE49-F238E27FC236}">
                <a16:creationId xmlns:a16="http://schemas.microsoft.com/office/drawing/2014/main" id="{FFAACCFE-B531-437C-AC81-4DA48294CDD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11188" y="1773238"/>
          <a:ext cx="7632700" cy="420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Rovnice" r:id="rId5" imgW="3365280" imgH="1854000" progId="Equation.3">
                  <p:embed/>
                </p:oleObj>
              </mc:Choice>
              <mc:Fallback>
                <p:oleObj name="Rovnice" r:id="rId5" imgW="3365280" imgH="18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73238"/>
                        <a:ext cx="7632700" cy="4205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>
            <a:extLst>
              <a:ext uri="{FF2B5EF4-FFF2-40B4-BE49-F238E27FC236}">
                <a16:creationId xmlns:a16="http://schemas.microsoft.com/office/drawing/2014/main" id="{F289983A-AAAB-434B-9CC4-7D5544EB3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309E8DC-5EB0-411F-9B6B-0C5D1C3A9B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We divide the </a:t>
            </a:r>
            <a:r>
              <a:rPr lang="en-US" dirty="0" err="1"/>
              <a:t>elem</a:t>
            </a:r>
            <a:r>
              <a:rPr lang="cs-CZ" dirty="0"/>
              <a:t>e</a:t>
            </a:r>
            <a:r>
              <a:rPr lang="en-US" dirty="0" err="1"/>
              <a:t>nts</a:t>
            </a:r>
            <a:r>
              <a:rPr lang="en-US" dirty="0"/>
              <a:t> of model into parts con</a:t>
            </a:r>
            <a:r>
              <a:rPr lang="cs-CZ" dirty="0"/>
              <a:t>n</a:t>
            </a:r>
            <a:r>
              <a:rPr lang="en-US" dirty="0" err="1"/>
              <a:t>ected</a:t>
            </a:r>
            <a:r>
              <a:rPr lang="en-US" dirty="0"/>
              <a:t> to vector of basic variables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and vector of non-basic variables </a:t>
            </a:r>
            <a:r>
              <a:rPr lang="en-US" dirty="0" err="1"/>
              <a:t>x</a:t>
            </a:r>
            <a:r>
              <a:rPr lang="en-US" baseline="-25000" dirty="0" err="1"/>
              <a:t>R</a:t>
            </a:r>
            <a:r>
              <a:rPr lang="en-US" dirty="0"/>
              <a:t>. </a:t>
            </a:r>
          </a:p>
          <a:p>
            <a:pPr eaLnBrk="1" hangingPunct="1">
              <a:defRPr/>
            </a:pPr>
            <a:r>
              <a:rPr lang="en-US" dirty="0"/>
              <a:t>Similarly vector c we divide into 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 and </a:t>
            </a:r>
            <a:r>
              <a:rPr lang="en-US" dirty="0" err="1"/>
              <a:t>c</a:t>
            </a:r>
            <a:r>
              <a:rPr lang="en-US" baseline="-25000" dirty="0" err="1"/>
              <a:t>R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A</a:t>
            </a:r>
            <a:r>
              <a:rPr lang="cs-CZ" dirty="0"/>
              <a:t>n</a:t>
            </a:r>
            <a:r>
              <a:rPr lang="en-US" dirty="0"/>
              <a:t>d matrix A into B and 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1667E86-B439-4A2B-BD5B-61E0FB4A6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Generally</a:t>
            </a:r>
            <a:endParaRPr lang="cs-CZ" dirty="0"/>
          </a:p>
        </p:txBody>
      </p:sp>
      <p:graphicFrame>
        <p:nvGraphicFramePr>
          <p:cNvPr id="9218" name="Object 4">
            <a:extLst>
              <a:ext uri="{FF2B5EF4-FFF2-40B4-BE49-F238E27FC236}">
                <a16:creationId xmlns:a16="http://schemas.microsoft.com/office/drawing/2014/main" id="{D2596DC7-3C74-4177-A28E-7822A291019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39750" y="1412875"/>
          <a:ext cx="2935288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Rovnice" r:id="rId4" imgW="1257120" imgH="939600" progId="Equation.3">
                  <p:embed/>
                </p:oleObj>
              </mc:Choice>
              <mc:Fallback>
                <p:oleObj name="Rovnice" r:id="rId4" imgW="125712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2875"/>
                        <a:ext cx="2935288" cy="2193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6">
            <a:extLst>
              <a:ext uri="{FF2B5EF4-FFF2-40B4-BE49-F238E27FC236}">
                <a16:creationId xmlns:a16="http://schemas.microsoft.com/office/drawing/2014/main" id="{E8CEFA7F-9A0D-4714-A039-970268B99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571625"/>
            <a:ext cx="51720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/>
              <a:t>Change of equation system</a:t>
            </a:r>
          </a:p>
          <a:p>
            <a:pPr eaLnBrk="1" hangingPunct="1"/>
            <a:r>
              <a:rPr lang="cs-CZ" altLang="cs-CZ" sz="3200"/>
              <a:t>Bx</a:t>
            </a:r>
            <a:r>
              <a:rPr lang="cs-CZ" altLang="cs-CZ" sz="3200" baseline="-25000"/>
              <a:t>B</a:t>
            </a:r>
            <a:r>
              <a:rPr lang="cs-CZ" altLang="cs-CZ" sz="3200"/>
              <a:t>+Rx</a:t>
            </a:r>
            <a:r>
              <a:rPr lang="cs-CZ" altLang="cs-CZ" sz="3200" baseline="-25000"/>
              <a:t>R</a:t>
            </a:r>
            <a:r>
              <a:rPr lang="cs-CZ" altLang="cs-CZ" sz="3200"/>
              <a:t> = b	/*B</a:t>
            </a:r>
            <a:r>
              <a:rPr lang="cs-CZ" altLang="cs-CZ" sz="3200" baseline="30000"/>
              <a:t>-1</a:t>
            </a:r>
          </a:p>
          <a:p>
            <a:pPr eaLnBrk="1" hangingPunct="1"/>
            <a:r>
              <a:rPr lang="cs-CZ" altLang="cs-CZ" sz="3200"/>
              <a:t>x</a:t>
            </a:r>
            <a:r>
              <a:rPr lang="cs-CZ" altLang="cs-CZ" sz="3200" baseline="-25000"/>
              <a:t>B</a:t>
            </a:r>
            <a:r>
              <a:rPr lang="cs-CZ" altLang="cs-CZ" sz="3200"/>
              <a:t> + B</a:t>
            </a:r>
            <a:r>
              <a:rPr lang="cs-CZ" altLang="cs-CZ" sz="3200" baseline="30000"/>
              <a:t>-1</a:t>
            </a:r>
            <a:r>
              <a:rPr lang="cs-CZ" altLang="cs-CZ" sz="3200"/>
              <a:t>Rx</a:t>
            </a:r>
            <a:r>
              <a:rPr lang="cs-CZ" altLang="cs-CZ" sz="3200" baseline="-25000"/>
              <a:t>R</a:t>
            </a:r>
            <a:r>
              <a:rPr lang="cs-CZ" altLang="cs-CZ" sz="3200"/>
              <a:t> = B</a:t>
            </a:r>
            <a:r>
              <a:rPr lang="cs-CZ" altLang="cs-CZ" sz="3200" baseline="30000"/>
              <a:t>-1</a:t>
            </a:r>
            <a:r>
              <a:rPr lang="cs-CZ" altLang="cs-CZ" sz="3200"/>
              <a:t>b</a:t>
            </a:r>
          </a:p>
          <a:p>
            <a:pPr eaLnBrk="1" hangingPunct="1"/>
            <a:r>
              <a:rPr lang="cs-CZ" altLang="cs-CZ" sz="3200"/>
              <a:t>x</a:t>
            </a:r>
            <a:r>
              <a:rPr lang="cs-CZ" altLang="cs-CZ" sz="3200" baseline="-25000"/>
              <a:t>B</a:t>
            </a:r>
            <a:r>
              <a:rPr lang="cs-CZ" altLang="cs-CZ" sz="3200"/>
              <a:t> = B</a:t>
            </a:r>
            <a:r>
              <a:rPr lang="cs-CZ" altLang="cs-CZ" sz="3200" baseline="30000"/>
              <a:t>-1</a:t>
            </a:r>
            <a:r>
              <a:rPr lang="cs-CZ" altLang="cs-CZ" sz="3200"/>
              <a:t>b – B</a:t>
            </a:r>
            <a:r>
              <a:rPr lang="cs-CZ" altLang="cs-CZ" sz="3200" baseline="30000"/>
              <a:t>-1</a:t>
            </a:r>
            <a:r>
              <a:rPr lang="cs-CZ" altLang="cs-CZ" sz="3200"/>
              <a:t>Rx</a:t>
            </a:r>
            <a:r>
              <a:rPr lang="cs-CZ" altLang="cs-CZ" sz="3200" baseline="-25000"/>
              <a:t>R</a:t>
            </a:r>
            <a:endParaRPr lang="cs-CZ" altLang="cs-CZ" sz="3200"/>
          </a:p>
        </p:txBody>
      </p:sp>
      <p:sp>
        <p:nvSpPr>
          <p:cNvPr id="9221" name="Text Box 7">
            <a:extLst>
              <a:ext uri="{FF2B5EF4-FFF2-40B4-BE49-F238E27FC236}">
                <a16:creationId xmlns:a16="http://schemas.microsoft.com/office/drawing/2014/main" id="{E126BC52-AFDF-4AB2-9232-F50311BAD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87763"/>
            <a:ext cx="79771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/>
              <a:t>If we put nonbasic variable equal to 0, </a:t>
            </a:r>
          </a:p>
          <a:p>
            <a:pPr eaLnBrk="1" hangingPunct="1"/>
            <a:r>
              <a:rPr lang="cs-CZ" altLang="cs-CZ" sz="3200"/>
              <a:t>x</a:t>
            </a:r>
            <a:r>
              <a:rPr lang="cs-CZ" altLang="cs-CZ" sz="3200" baseline="-25000"/>
              <a:t>R</a:t>
            </a:r>
            <a:r>
              <a:rPr lang="cs-CZ" altLang="cs-CZ" sz="3200"/>
              <a:t>=0, we get the expression for finding the </a:t>
            </a:r>
          </a:p>
          <a:p>
            <a:pPr eaLnBrk="1" hangingPunct="1"/>
            <a:r>
              <a:rPr lang="cs-CZ" altLang="cs-CZ" sz="3200"/>
              <a:t>Solution of linear programming</a:t>
            </a:r>
          </a:p>
          <a:p>
            <a:pPr eaLnBrk="1" hangingPunct="1"/>
            <a:r>
              <a:rPr lang="cs-CZ" altLang="cs-CZ" sz="3200"/>
              <a:t>x</a:t>
            </a:r>
            <a:r>
              <a:rPr lang="cs-CZ" altLang="cs-CZ" sz="3200" baseline="-25000"/>
              <a:t>B</a:t>
            </a:r>
            <a:r>
              <a:rPr lang="cs-CZ" altLang="cs-CZ" sz="3200"/>
              <a:t> = B</a:t>
            </a:r>
            <a:r>
              <a:rPr lang="cs-CZ" altLang="cs-CZ" sz="3200" baseline="30000"/>
              <a:t>-1</a:t>
            </a:r>
            <a:r>
              <a:rPr lang="cs-CZ" altLang="cs-CZ" sz="3200"/>
              <a:t>b</a:t>
            </a:r>
          </a:p>
          <a:p>
            <a:pPr eaLnBrk="1" hangingPunct="1"/>
            <a:r>
              <a:rPr lang="cs-CZ" altLang="cs-CZ" sz="3200"/>
              <a:t>With value of objective function</a:t>
            </a:r>
          </a:p>
          <a:p>
            <a:pPr eaLnBrk="1" hangingPunct="1"/>
            <a:r>
              <a:rPr lang="cs-CZ" altLang="cs-CZ" sz="3200"/>
              <a:t>z = c</a:t>
            </a:r>
            <a:r>
              <a:rPr lang="cs-CZ" altLang="cs-CZ" sz="3200" baseline="-25000"/>
              <a:t>B</a:t>
            </a:r>
            <a:r>
              <a:rPr lang="cs-CZ" altLang="cs-CZ" sz="3200"/>
              <a:t>x</a:t>
            </a:r>
            <a:r>
              <a:rPr lang="cs-CZ" altLang="cs-CZ" sz="3200" baseline="-25000"/>
              <a:t>B</a:t>
            </a:r>
            <a:r>
              <a:rPr lang="cs-CZ" altLang="cs-CZ" sz="3200"/>
              <a:t> = c</a:t>
            </a:r>
            <a:r>
              <a:rPr lang="cs-CZ" altLang="cs-CZ" sz="3200" baseline="-25000"/>
              <a:t>B</a:t>
            </a:r>
            <a:r>
              <a:rPr lang="cs-CZ" altLang="cs-CZ" sz="3200"/>
              <a:t>B</a:t>
            </a:r>
            <a:r>
              <a:rPr lang="cs-CZ" altLang="cs-CZ" sz="3200" baseline="30000"/>
              <a:t>-1</a:t>
            </a:r>
            <a:r>
              <a:rPr lang="cs-CZ" altLang="cs-CZ" sz="3200"/>
              <a:t>b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D8BA7FB-FF01-4BD9-BA1B-E7784B556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Solution</a:t>
            </a:r>
            <a:endParaRPr lang="cs-CZ" dirty="0"/>
          </a:p>
        </p:txBody>
      </p:sp>
      <p:graphicFrame>
        <p:nvGraphicFramePr>
          <p:cNvPr id="10242" name="Object 4">
            <a:extLst>
              <a:ext uri="{FF2B5EF4-FFF2-40B4-BE49-F238E27FC236}">
                <a16:creationId xmlns:a16="http://schemas.microsoft.com/office/drawing/2014/main" id="{A4085621-DD3C-4FCE-A5B5-A6516EA13FD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503993"/>
              </p:ext>
            </p:extLst>
          </p:nvPr>
        </p:nvGraphicFramePr>
        <p:xfrm>
          <a:off x="2483768" y="1958765"/>
          <a:ext cx="4289134" cy="355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Rovnice" r:id="rId4" imgW="2819160" imgH="2336760" progId="Equation.3">
                  <p:embed/>
                </p:oleObj>
              </mc:Choice>
              <mc:Fallback>
                <p:oleObj name="Rovnice" r:id="rId4" imgW="2819160" imgH="2336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958765"/>
                        <a:ext cx="4289134" cy="355495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F8B4ACE-B031-4F18-BEC3-3F1EF69BF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Solution</a:t>
            </a:r>
            <a:endParaRPr lang="cs-CZ" dirty="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35968E4-A814-4149-BD32-2A04A6FD2E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To </a:t>
            </a:r>
            <a:r>
              <a:rPr lang="cs-CZ" sz="2800" dirty="0" err="1"/>
              <a:t>get</a:t>
            </a:r>
            <a:r>
              <a:rPr lang="cs-CZ" sz="2800" dirty="0"/>
              <a:t> basic </a:t>
            </a:r>
            <a:r>
              <a:rPr lang="cs-CZ" sz="2800" dirty="0" err="1"/>
              <a:t>solution</a:t>
            </a:r>
            <a:r>
              <a:rPr lang="cs-CZ" sz="2800" dirty="0"/>
              <a:t> </a:t>
            </a:r>
            <a:r>
              <a:rPr lang="cs-CZ" sz="2800" dirty="0" err="1"/>
              <a:t>we</a:t>
            </a:r>
            <a:r>
              <a:rPr lang="cs-CZ" sz="2800" dirty="0"/>
              <a:t> </a:t>
            </a:r>
            <a:r>
              <a:rPr lang="cs-CZ" sz="2800"/>
              <a:t>only </a:t>
            </a:r>
            <a:r>
              <a:rPr lang="cs-CZ" sz="2800" dirty="0" err="1"/>
              <a:t>need</a:t>
            </a:r>
            <a:r>
              <a:rPr lang="cs-CZ" sz="2800" dirty="0"/>
              <a:t> to </a:t>
            </a:r>
            <a:r>
              <a:rPr lang="cs-CZ" sz="2800" dirty="0" err="1"/>
              <a:t>find</a:t>
            </a:r>
            <a:r>
              <a:rPr lang="cs-CZ" sz="2800" dirty="0"/>
              <a:t> inverse matrix to matrix B</a:t>
            </a:r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And multiply </a:t>
            </a:r>
            <a:r>
              <a:rPr lang="cs-CZ" sz="2800" dirty="0" err="1"/>
              <a:t>it</a:t>
            </a:r>
            <a:r>
              <a:rPr lang="cs-CZ" sz="2800" dirty="0"/>
              <a:t> by </a:t>
            </a:r>
            <a:r>
              <a:rPr lang="cs-CZ" sz="2800" dirty="0" err="1"/>
              <a:t>vector</a:t>
            </a:r>
            <a:r>
              <a:rPr lang="cs-CZ" sz="2800" dirty="0"/>
              <a:t> b</a:t>
            </a:r>
          </a:p>
        </p:txBody>
      </p:sp>
      <p:graphicFrame>
        <p:nvGraphicFramePr>
          <p:cNvPr id="11266" name="Object 4">
            <a:extLst>
              <a:ext uri="{FF2B5EF4-FFF2-40B4-BE49-F238E27FC236}">
                <a16:creationId xmlns:a16="http://schemas.microsoft.com/office/drawing/2014/main" id="{0189F2E5-404C-4B6E-9F96-F9A67521054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00563" y="1565275"/>
          <a:ext cx="3598862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Rovnice" r:id="rId4" imgW="1752480" imgH="914400" progId="Equation.3">
                  <p:embed/>
                </p:oleObj>
              </mc:Choice>
              <mc:Fallback>
                <p:oleObj name="Rovnice" r:id="rId4" imgW="175248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565275"/>
                        <a:ext cx="3598862" cy="1878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">
            <a:extLst>
              <a:ext uri="{FF2B5EF4-FFF2-40B4-BE49-F238E27FC236}">
                <a16:creationId xmlns:a16="http://schemas.microsoft.com/office/drawing/2014/main" id="{CD7F9A97-1F72-42FC-99D7-F01173DD410D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67175" y="3860800"/>
          <a:ext cx="4818063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Rovnice" r:id="rId6" imgW="2400120" imgH="914400" progId="Equation.3">
                  <p:embed/>
                </p:oleObj>
              </mc:Choice>
              <mc:Fallback>
                <p:oleObj name="Rovnice" r:id="rId6" imgW="240012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860800"/>
                        <a:ext cx="4818063" cy="1835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ACCE382-B870-412C-A5C6-7EA15A804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formulation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model</a:t>
            </a: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7D0C5A61-A55E-458B-8179-6244771C5E5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916051"/>
              </p:ext>
            </p:extLst>
          </p:nvPr>
        </p:nvGraphicFramePr>
        <p:xfrm>
          <a:off x="2054491" y="2132856"/>
          <a:ext cx="4996919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Rovnice" r:id="rId4" imgW="2908080" imgH="2095200" progId="Equation.3">
                  <p:embed/>
                </p:oleObj>
              </mc:Choice>
              <mc:Fallback>
                <p:oleObj name="Rovnice" r:id="rId4" imgW="2908080" imgH="2095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491" y="2132856"/>
                        <a:ext cx="4996919" cy="3600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354CA0C-BE91-40B2-A35F-793F5867F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356" y="609600"/>
            <a:ext cx="2732362" cy="56033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/>
              <a:t>Terms</a:t>
            </a:r>
            <a:endParaRPr lang="cs-CZ" dirty="0"/>
          </a:p>
        </p:txBody>
      </p:sp>
      <p:graphicFrame>
        <p:nvGraphicFramePr>
          <p:cNvPr id="14341" name="Rectang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464311"/>
              </p:ext>
            </p:extLst>
          </p:nvPr>
        </p:nvGraphicFramePr>
        <p:xfrm>
          <a:off x="3845718" y="1114425"/>
          <a:ext cx="4443413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91FCF8B-D730-42F5-A3D5-B898323BD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Terms</a:t>
            </a:r>
            <a:r>
              <a:rPr lang="cs-CZ" dirty="0"/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EED544D-B6BA-4043-AD2E-DD53C75830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b</a:t>
            </a:r>
            <a:r>
              <a:rPr lang="en-US" b="1" baseline="-25000" dirty="0"/>
              <a:t>i</a:t>
            </a:r>
            <a:r>
              <a:rPr lang="en-US" b="1" dirty="0"/>
              <a:t> </a:t>
            </a:r>
            <a:r>
              <a:rPr lang="en-US" dirty="0"/>
              <a:t>– can be capacity constrains (max production volume, resource constrains, etc.)</a:t>
            </a:r>
          </a:p>
          <a:p>
            <a:pPr eaLnBrk="1" hangingPunct="1">
              <a:defRPr/>
            </a:pPr>
            <a:r>
              <a:rPr lang="en-US" dirty="0"/>
              <a:t>The variables </a:t>
            </a:r>
            <a:r>
              <a:rPr lang="en-US" b="1" dirty="0" err="1"/>
              <a:t>c</a:t>
            </a:r>
            <a:r>
              <a:rPr lang="en-US" b="1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 in objective function may be price of the products, variable costs etc.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E432029-BD4E-4F9E-B85A-B87F6FBB0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Equation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constrains</a:t>
            </a:r>
            <a:endParaRPr lang="cs-CZ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635F213-C57E-4ABD-A6D5-44358BDF75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Arial" charset="0"/>
              </a:rPr>
              <a:t>≤</a:t>
            </a:r>
            <a:r>
              <a:rPr lang="en-US" dirty="0">
                <a:cs typeface="Arial" charset="0"/>
              </a:rPr>
              <a:t> … for existing constrains as in available resources</a:t>
            </a:r>
          </a:p>
          <a:p>
            <a:pPr eaLnBrk="1" hangingPunct="1">
              <a:defRPr/>
            </a:pPr>
            <a:r>
              <a:rPr lang="en-US" b="1" dirty="0">
                <a:cs typeface="Arial" charset="0"/>
              </a:rPr>
              <a:t>=</a:t>
            </a:r>
            <a:r>
              <a:rPr lang="en-US" dirty="0">
                <a:cs typeface="Arial" charset="0"/>
              </a:rPr>
              <a:t> … for balance of material connections and situations when there is stated ration of the products</a:t>
            </a:r>
          </a:p>
          <a:p>
            <a:pPr eaLnBrk="1" hangingPunct="1">
              <a:defRPr/>
            </a:pPr>
            <a:r>
              <a:rPr lang="en-US" b="1" dirty="0">
                <a:cs typeface="Arial" charset="0"/>
              </a:rPr>
              <a:t>≥</a:t>
            </a:r>
            <a:r>
              <a:rPr lang="en-US" dirty="0">
                <a:cs typeface="Arial" charset="0"/>
              </a:rPr>
              <a:t> …for formulations of the trade needs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B2190C6-0660-4F6C-B428-D20BFA52A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err="1"/>
              <a:t>General</a:t>
            </a:r>
            <a:r>
              <a:rPr lang="cs-CZ" sz="4000" dirty="0"/>
              <a:t> </a:t>
            </a:r>
            <a:r>
              <a:rPr lang="cs-CZ" sz="4000" dirty="0" err="1"/>
              <a:t>expression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</a:t>
            </a:r>
            <a:r>
              <a:rPr lang="cs-CZ" sz="4000" dirty="0" err="1"/>
              <a:t>the</a:t>
            </a:r>
            <a:r>
              <a:rPr lang="cs-CZ" sz="4000" dirty="0"/>
              <a:t> model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6BCCFC7-6219-4B6E-B830-5B7CE5605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505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max z = </a:t>
            </a:r>
            <a:r>
              <a:rPr lang="en-US" dirty="0" err="1"/>
              <a:t>cx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Ax </a:t>
            </a:r>
            <a:r>
              <a:rPr lang="en-US" dirty="0">
                <a:cs typeface="Arial" charset="0"/>
              </a:rPr>
              <a:t>≤ b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Arial" charset="0"/>
              </a:rPr>
              <a:t>x ≥ 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cs typeface="Arial" charset="0"/>
              </a:rPr>
              <a:t>Where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cs typeface="Arial" charset="0"/>
              </a:rPr>
              <a:t>b … column vector right sides of the constrains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cs typeface="Arial" charset="0"/>
              </a:rPr>
              <a:t>A … rectangular matrix (m, n) of technical coefficients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cs typeface="Arial" charset="0"/>
              </a:rPr>
              <a:t>c … row vector of variable coefficients in objective function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cs typeface="Arial" charset="0"/>
              </a:rPr>
              <a:t>x … column vector of optimized variables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A90BCAA-BA8E-426A-8B1F-045F340C9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Model </a:t>
            </a:r>
            <a:r>
              <a:rPr lang="cs-CZ" dirty="0" err="1"/>
              <a:t>formulation</a:t>
            </a:r>
            <a:endParaRPr lang="cs-CZ" dirty="0"/>
          </a:p>
        </p:txBody>
      </p:sp>
      <p:graphicFrame>
        <p:nvGraphicFramePr>
          <p:cNvPr id="22682" name="Group 154">
            <a:extLst>
              <a:ext uri="{FF2B5EF4-FFF2-40B4-BE49-F238E27FC236}">
                <a16:creationId xmlns:a16="http://schemas.microsoft.com/office/drawing/2014/main" id="{117E0D7A-022C-48B3-8C74-34729E74067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40049215"/>
              </p:ext>
            </p:extLst>
          </p:nvPr>
        </p:nvGraphicFramePr>
        <p:xfrm>
          <a:off x="0" y="1196752"/>
          <a:ext cx="9144000" cy="3413126"/>
        </p:xfrm>
        <a:graphic>
          <a:graphicData uri="http://schemas.openxmlformats.org/drawingml/2006/table">
            <a:tbl>
              <a:tblPr/>
              <a:tblGrid>
                <a:gridCol w="183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82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Raw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Available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amount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Price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Kč/t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4332CF8C-6A0F-49DE-9734-9967F95438E9}"/>
              </a:ext>
            </a:extLst>
          </p:cNvPr>
          <p:cNvSpPr txBox="1"/>
          <p:nvPr/>
        </p:nvSpPr>
        <p:spPr>
          <a:xfrm>
            <a:off x="395536" y="494116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much of each product should we produce to maximize our utility?</a:t>
            </a:r>
            <a:endParaRPr lang="cs-CZ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F52D5B7-40C8-424C-99E0-C7B88C18D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Model </a:t>
            </a:r>
            <a:r>
              <a:rPr lang="cs-CZ" dirty="0" err="1"/>
              <a:t>formulation</a:t>
            </a:r>
            <a:endParaRPr lang="cs-CZ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CC7AEAC-9010-4B55-BEA2-066C8CE78B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Objective function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max z = 12 600 x</a:t>
            </a:r>
            <a:r>
              <a:rPr lang="en-US" baseline="-25000" dirty="0"/>
              <a:t>1</a:t>
            </a:r>
            <a:r>
              <a:rPr lang="en-US" dirty="0"/>
              <a:t> + 19 600 x</a:t>
            </a:r>
            <a:r>
              <a:rPr lang="en-US" baseline="-25000" dirty="0"/>
              <a:t>2</a:t>
            </a:r>
            <a:r>
              <a:rPr lang="en-US" dirty="0"/>
              <a:t> + 15 700 x</a:t>
            </a:r>
            <a:r>
              <a:rPr lang="en-US" baseline="-25000" dirty="0"/>
              <a:t>3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Raw material constrains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for S1	0,9x</a:t>
            </a:r>
            <a:r>
              <a:rPr lang="en-US" baseline="-25000" dirty="0"/>
              <a:t>1</a:t>
            </a:r>
            <a:r>
              <a:rPr lang="en-US" dirty="0"/>
              <a:t> + 0,3x</a:t>
            </a:r>
            <a:r>
              <a:rPr lang="en-US" baseline="-25000" dirty="0"/>
              <a:t>2</a:t>
            </a:r>
            <a:r>
              <a:rPr lang="en-US" dirty="0"/>
              <a:t> + 0,5x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≤ 75,6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cs typeface="Arial" charset="0"/>
              </a:rPr>
              <a:t>for S2	x</a:t>
            </a:r>
            <a:r>
              <a:rPr lang="en-US" baseline="-25000" dirty="0">
                <a:cs typeface="Arial" charset="0"/>
              </a:rPr>
              <a:t>2</a:t>
            </a:r>
            <a:r>
              <a:rPr lang="en-US" dirty="0">
                <a:cs typeface="Arial" charset="0"/>
              </a:rPr>
              <a:t> + 0,4x3 ≤ 88,2</a:t>
            </a:r>
          </a:p>
          <a:p>
            <a:pPr eaLnBrk="1" hangingPunct="1">
              <a:defRPr/>
            </a:pPr>
            <a:r>
              <a:rPr lang="en-US" dirty="0"/>
              <a:t>min amount of product B </a:t>
            </a:r>
            <a:r>
              <a:rPr lang="cs-CZ" dirty="0"/>
              <a:t>&lt;- </a:t>
            </a:r>
            <a:r>
              <a:rPr lang="en-US" dirty="0"/>
              <a:t>additional constrain </a:t>
            </a:r>
            <a:r>
              <a:rPr lang="cs-CZ" dirty="0"/>
              <a:t>(</a:t>
            </a:r>
            <a:r>
              <a:rPr lang="en-US" dirty="0"/>
              <a:t>not in table</a:t>
            </a:r>
            <a:r>
              <a:rPr lang="cs-CZ" dirty="0"/>
              <a:t>)</a:t>
            </a: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≥ 30</a:t>
            </a:r>
            <a:endParaRPr lang="en-US" baseline="-25000" dirty="0">
              <a:cs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244</TotalTime>
  <Words>942</Words>
  <Application>Microsoft Office PowerPoint</Application>
  <PresentationFormat>Předvádění na obrazovce (4:3)</PresentationFormat>
  <Paragraphs>165</Paragraphs>
  <Slides>28</Slides>
  <Notes>28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Wingdings</vt:lpstr>
      <vt:lpstr>Times New Roman</vt:lpstr>
      <vt:lpstr>Damask</vt:lpstr>
      <vt:lpstr>Editor rovnic 3.0</vt:lpstr>
      <vt:lpstr>Linear programming</vt:lpstr>
      <vt:lpstr>Linear programming</vt:lpstr>
      <vt:lpstr>General formulation of the model</vt:lpstr>
      <vt:lpstr>Terms</vt:lpstr>
      <vt:lpstr>Terms </vt:lpstr>
      <vt:lpstr>Equation system constrains</vt:lpstr>
      <vt:lpstr>General expression of the model</vt:lpstr>
      <vt:lpstr>Model formulation</vt:lpstr>
      <vt:lpstr>Model formulation</vt:lpstr>
      <vt:lpstr>Model formulation</vt:lpstr>
      <vt:lpstr>Using matrixes</vt:lpstr>
      <vt:lpstr>Simplex method</vt:lpstr>
      <vt:lpstr>Additional variables</vt:lpstr>
      <vt:lpstr>Nonequality ≥</vt:lpstr>
      <vt:lpstr>Positives</vt:lpstr>
      <vt:lpstr>Solution</vt:lpstr>
      <vt:lpstr>Solution</vt:lpstr>
      <vt:lpstr>Additional variables</vt:lpstr>
      <vt:lpstr>Additional and helping variables</vt:lpstr>
      <vt:lpstr>First solution</vt:lpstr>
      <vt:lpstr>First solution</vt:lpstr>
      <vt:lpstr>Example</vt:lpstr>
      <vt:lpstr>Prezentace aplikace PowerPoint</vt:lpstr>
      <vt:lpstr>Using vector model</vt:lpstr>
      <vt:lpstr>Prezentace aplikace PowerPoint</vt:lpstr>
      <vt:lpstr>Generally</vt:lpstr>
      <vt:lpstr>Solution</vt:lpstr>
      <vt:lpstr>Solution</vt:lpstr>
    </vt:vector>
  </TitlesOfParts>
  <Company>FBI VŠB-TU Ostrava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Lineární programování</dc:title>
  <dc:creator>030</dc:creator>
  <cp:lastModifiedBy>Senovsky Pavel</cp:lastModifiedBy>
  <cp:revision>47</cp:revision>
  <dcterms:created xsi:type="dcterms:W3CDTF">2005-11-29T07:58:57Z</dcterms:created>
  <dcterms:modified xsi:type="dcterms:W3CDTF">2017-11-22T10:01:46Z</dcterms:modified>
</cp:coreProperties>
</file>