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C0DD0-B6EA-471E-BB99-8EC5383CE530}" type="doc">
      <dgm:prSet loTypeId="urn:microsoft.com/office/officeart/2005/8/layout/vList2" loCatId="Inbox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9AF776-FD68-4907-BED1-2A76F95F54C3}">
      <dgm:prSet/>
      <dgm:spPr/>
      <dgm:t>
        <a:bodyPr/>
        <a:lstStyle/>
        <a:p>
          <a:r>
            <a:rPr lang="en-GB"/>
            <a:t>Related methods</a:t>
          </a:r>
          <a:endParaRPr lang="en-US"/>
        </a:p>
      </dgm:t>
    </dgm:pt>
    <dgm:pt modelId="{9905E1F1-7365-49E9-BE21-A5F87B42B2D5}" type="parTrans" cxnId="{4BDC16B4-8692-46C6-A2DF-05C21EC87874}">
      <dgm:prSet/>
      <dgm:spPr/>
      <dgm:t>
        <a:bodyPr/>
        <a:lstStyle/>
        <a:p>
          <a:endParaRPr lang="en-US"/>
        </a:p>
      </dgm:t>
    </dgm:pt>
    <dgm:pt modelId="{0F580CEB-A684-43ED-BF11-48F58F029B1C}" type="sibTrans" cxnId="{4BDC16B4-8692-46C6-A2DF-05C21EC87874}">
      <dgm:prSet/>
      <dgm:spPr/>
      <dgm:t>
        <a:bodyPr/>
        <a:lstStyle/>
        <a:p>
          <a:endParaRPr lang="en-US"/>
        </a:p>
      </dgm:t>
    </dgm:pt>
    <dgm:pt modelId="{63D4E55E-2D61-49B3-A68E-5F92FF1B3713}">
      <dgm:prSet/>
      <dgm:spPr/>
      <dgm:t>
        <a:bodyPr/>
        <a:lstStyle/>
        <a:p>
          <a:r>
            <a:rPr lang="en-GB"/>
            <a:t>Similar approach to the problem, but different philosophy of usage</a:t>
          </a:r>
          <a:endParaRPr lang="en-US"/>
        </a:p>
      </dgm:t>
    </dgm:pt>
    <dgm:pt modelId="{A642E3A7-E44E-4C7C-B10A-7DCBFC27C4B0}" type="parTrans" cxnId="{65856E47-D857-4D07-9C79-B6A00515D38A}">
      <dgm:prSet/>
      <dgm:spPr/>
      <dgm:t>
        <a:bodyPr/>
        <a:lstStyle/>
        <a:p>
          <a:endParaRPr lang="en-US"/>
        </a:p>
      </dgm:t>
    </dgm:pt>
    <dgm:pt modelId="{DDD318BB-6736-4F42-A98A-319781FA7A0D}" type="sibTrans" cxnId="{65856E47-D857-4D07-9C79-B6A00515D38A}">
      <dgm:prSet/>
      <dgm:spPr/>
      <dgm:t>
        <a:bodyPr/>
        <a:lstStyle/>
        <a:p>
          <a:endParaRPr lang="en-US"/>
        </a:p>
      </dgm:t>
    </dgm:pt>
    <dgm:pt modelId="{DE468C3E-6927-47AA-A961-80851D36DE74}">
      <dgm:prSet/>
      <dgm:spPr/>
      <dgm:t>
        <a:bodyPr/>
        <a:lstStyle/>
        <a:p>
          <a:r>
            <a:rPr lang="en-GB"/>
            <a:t>These methods do not </a:t>
          </a:r>
          <a:r>
            <a:rPr lang="en-GB" i="1"/>
            <a:t>solve </a:t>
          </a:r>
          <a:r>
            <a:rPr lang="en-GB"/>
            <a:t>decision situation</a:t>
          </a:r>
          <a:endParaRPr lang="en-US"/>
        </a:p>
      </dgm:t>
    </dgm:pt>
    <dgm:pt modelId="{7C33AC30-8736-4274-93A1-6177D0F4C1D8}" type="parTrans" cxnId="{753DBD9E-7325-4A74-B311-59D535987329}">
      <dgm:prSet/>
      <dgm:spPr/>
      <dgm:t>
        <a:bodyPr/>
        <a:lstStyle/>
        <a:p>
          <a:endParaRPr lang="en-US"/>
        </a:p>
      </dgm:t>
    </dgm:pt>
    <dgm:pt modelId="{41927D9E-D8C4-4397-8719-CFFD6342DB9B}" type="sibTrans" cxnId="{753DBD9E-7325-4A74-B311-59D535987329}">
      <dgm:prSet/>
      <dgm:spPr/>
      <dgm:t>
        <a:bodyPr/>
        <a:lstStyle/>
        <a:p>
          <a:endParaRPr lang="en-US"/>
        </a:p>
      </dgm:t>
    </dgm:pt>
    <dgm:pt modelId="{1C719987-1DE6-49C5-A727-7AE2B0E75CF3}">
      <dgm:prSet/>
      <dgm:spPr/>
      <dgm:t>
        <a:bodyPr/>
        <a:lstStyle/>
        <a:p>
          <a:r>
            <a:rPr lang="en-GB"/>
            <a:t>Methods allow for easier orientation in the decision situation</a:t>
          </a:r>
          <a:endParaRPr lang="en-US"/>
        </a:p>
      </dgm:t>
    </dgm:pt>
    <dgm:pt modelId="{D4F27E5C-AB21-485C-94C4-A38677F74F8C}" type="parTrans" cxnId="{A1AD9EA5-09D5-4546-B7A2-B999FE19947A}">
      <dgm:prSet/>
      <dgm:spPr/>
      <dgm:t>
        <a:bodyPr/>
        <a:lstStyle/>
        <a:p>
          <a:endParaRPr lang="en-US"/>
        </a:p>
      </dgm:t>
    </dgm:pt>
    <dgm:pt modelId="{4F9883A5-679B-4087-A74D-ED1DA46F07F3}" type="sibTrans" cxnId="{A1AD9EA5-09D5-4546-B7A2-B999FE19947A}">
      <dgm:prSet/>
      <dgm:spPr/>
      <dgm:t>
        <a:bodyPr/>
        <a:lstStyle/>
        <a:p>
          <a:endParaRPr lang="en-US"/>
        </a:p>
      </dgm:t>
    </dgm:pt>
    <dgm:pt modelId="{0E697717-010F-4827-8175-5DE9FB2B4E48}">
      <dgm:prSet/>
      <dgm:spPr/>
      <dgm:t>
        <a:bodyPr/>
        <a:lstStyle/>
        <a:p>
          <a:r>
            <a:rPr lang="en-GB"/>
            <a:t>Usable as a base to choose other methods for solution</a:t>
          </a:r>
          <a:endParaRPr lang="en-US"/>
        </a:p>
      </dgm:t>
    </dgm:pt>
    <dgm:pt modelId="{2931E55A-87A5-4398-A165-338C19AAC204}" type="parTrans" cxnId="{F12E0B67-AE74-434D-8900-FFD0D6ED1E5A}">
      <dgm:prSet/>
      <dgm:spPr/>
      <dgm:t>
        <a:bodyPr/>
        <a:lstStyle/>
        <a:p>
          <a:endParaRPr lang="en-US"/>
        </a:p>
      </dgm:t>
    </dgm:pt>
    <dgm:pt modelId="{915292B8-F395-443B-820F-982B807DD9BB}" type="sibTrans" cxnId="{F12E0B67-AE74-434D-8900-FFD0D6ED1E5A}">
      <dgm:prSet/>
      <dgm:spPr/>
      <dgm:t>
        <a:bodyPr/>
        <a:lstStyle/>
        <a:p>
          <a:endParaRPr lang="en-US"/>
        </a:p>
      </dgm:t>
    </dgm:pt>
    <dgm:pt modelId="{298AE738-0C33-4E20-8A28-1FE6FFA31627}">
      <dgm:prSet/>
      <dgm:spPr/>
      <dgm:t>
        <a:bodyPr/>
        <a:lstStyle/>
        <a:p>
          <a:r>
            <a:rPr lang="en-GB"/>
            <a:t>Used mostly at the beginning of the process</a:t>
          </a:r>
          <a:endParaRPr lang="en-US"/>
        </a:p>
      </dgm:t>
    </dgm:pt>
    <dgm:pt modelId="{66C1447D-4807-458A-BE65-7EDCBAA4F585}" type="parTrans" cxnId="{4F3F60E2-43B7-42A9-B2C6-1E10CAC9B36A}">
      <dgm:prSet/>
      <dgm:spPr/>
      <dgm:t>
        <a:bodyPr/>
        <a:lstStyle/>
        <a:p>
          <a:endParaRPr lang="en-US"/>
        </a:p>
      </dgm:t>
    </dgm:pt>
    <dgm:pt modelId="{EDD37EBF-EE65-4313-839D-A5C75BFC55D2}" type="sibTrans" cxnId="{4F3F60E2-43B7-42A9-B2C6-1E10CAC9B36A}">
      <dgm:prSet/>
      <dgm:spPr/>
      <dgm:t>
        <a:bodyPr/>
        <a:lstStyle/>
        <a:p>
          <a:endParaRPr lang="en-US"/>
        </a:p>
      </dgm:t>
    </dgm:pt>
    <dgm:pt modelId="{97FC663A-46D1-42E0-B931-39133B499148}" type="pres">
      <dgm:prSet presAssocID="{835C0DD0-B6EA-471E-BB99-8EC5383CE530}" presName="linear" presStyleCnt="0">
        <dgm:presLayoutVars>
          <dgm:animLvl val="lvl"/>
          <dgm:resizeHandles val="exact"/>
        </dgm:presLayoutVars>
      </dgm:prSet>
      <dgm:spPr/>
    </dgm:pt>
    <dgm:pt modelId="{57AF4335-C621-44D5-8CCD-C3FD8A8EC826}" type="pres">
      <dgm:prSet presAssocID="{779AF776-FD68-4907-BED1-2A76F95F54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0CD5722-DBC5-443D-9903-2E454F7F85DC}" type="pres">
      <dgm:prSet presAssocID="{0F580CEB-A684-43ED-BF11-48F58F029B1C}" presName="spacer" presStyleCnt="0"/>
      <dgm:spPr/>
    </dgm:pt>
    <dgm:pt modelId="{78203AD7-8F98-42C4-A844-4D0D45DD514F}" type="pres">
      <dgm:prSet presAssocID="{63D4E55E-2D61-49B3-A68E-5F92FF1B371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75319C-B7A4-4AC7-A892-751CB41182C8}" type="pres">
      <dgm:prSet presAssocID="{DDD318BB-6736-4F42-A98A-319781FA7A0D}" presName="spacer" presStyleCnt="0"/>
      <dgm:spPr/>
    </dgm:pt>
    <dgm:pt modelId="{EA95F668-BFEF-4FA9-AE31-B642D19779C7}" type="pres">
      <dgm:prSet presAssocID="{DE468C3E-6927-47AA-A961-80851D36DE7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A104A9-966B-4E66-9E33-B13254303F6D}" type="pres">
      <dgm:prSet presAssocID="{41927D9E-D8C4-4397-8719-CFFD6342DB9B}" presName="spacer" presStyleCnt="0"/>
      <dgm:spPr/>
    </dgm:pt>
    <dgm:pt modelId="{CD26498E-FD28-4682-97E1-25747A295288}" type="pres">
      <dgm:prSet presAssocID="{1C719987-1DE6-49C5-A727-7AE2B0E75C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4D49A67-795C-46DD-98E8-D621EE1C9EE3}" type="pres">
      <dgm:prSet presAssocID="{4F9883A5-679B-4087-A74D-ED1DA46F07F3}" presName="spacer" presStyleCnt="0"/>
      <dgm:spPr/>
    </dgm:pt>
    <dgm:pt modelId="{BBDE2E1A-5D1C-40B0-B0EB-1E266F9F9413}" type="pres">
      <dgm:prSet presAssocID="{0E697717-010F-4827-8175-5DE9FB2B4E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89C0D2-7F78-48FE-85CE-472D459E68E4}" type="pres">
      <dgm:prSet presAssocID="{915292B8-F395-443B-820F-982B807DD9BB}" presName="spacer" presStyleCnt="0"/>
      <dgm:spPr/>
    </dgm:pt>
    <dgm:pt modelId="{0CA1EE44-464F-4C42-9A65-FF48C1A77F01}" type="pres">
      <dgm:prSet presAssocID="{298AE738-0C33-4E20-8A28-1FE6FFA3162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E3DE211-91C5-4CB4-B8C2-62FBB94817C6}" type="presOf" srcId="{835C0DD0-B6EA-471E-BB99-8EC5383CE530}" destId="{97FC663A-46D1-42E0-B931-39133B499148}" srcOrd="0" destOrd="0" presId="urn:microsoft.com/office/officeart/2005/8/layout/vList2"/>
    <dgm:cxn modelId="{BC06CB63-9860-4A59-A24B-31D5F279151C}" type="presOf" srcId="{298AE738-0C33-4E20-8A28-1FE6FFA31627}" destId="{0CA1EE44-464F-4C42-9A65-FF48C1A77F01}" srcOrd="0" destOrd="0" presId="urn:microsoft.com/office/officeart/2005/8/layout/vList2"/>
    <dgm:cxn modelId="{F12E0B67-AE74-434D-8900-FFD0D6ED1E5A}" srcId="{835C0DD0-B6EA-471E-BB99-8EC5383CE530}" destId="{0E697717-010F-4827-8175-5DE9FB2B4E48}" srcOrd="4" destOrd="0" parTransId="{2931E55A-87A5-4398-A165-338C19AAC204}" sibTransId="{915292B8-F395-443B-820F-982B807DD9BB}"/>
    <dgm:cxn modelId="{65856E47-D857-4D07-9C79-B6A00515D38A}" srcId="{835C0DD0-B6EA-471E-BB99-8EC5383CE530}" destId="{63D4E55E-2D61-49B3-A68E-5F92FF1B3713}" srcOrd="1" destOrd="0" parTransId="{A642E3A7-E44E-4C7C-B10A-7DCBFC27C4B0}" sibTransId="{DDD318BB-6736-4F42-A98A-319781FA7A0D}"/>
    <dgm:cxn modelId="{D6D18A69-698F-4B5F-A38A-8F71D8745368}" type="presOf" srcId="{1C719987-1DE6-49C5-A727-7AE2B0E75CF3}" destId="{CD26498E-FD28-4682-97E1-25747A295288}" srcOrd="0" destOrd="0" presId="urn:microsoft.com/office/officeart/2005/8/layout/vList2"/>
    <dgm:cxn modelId="{6B24FB6B-541C-4103-BC4F-E8AD729F259F}" type="presOf" srcId="{63D4E55E-2D61-49B3-A68E-5F92FF1B3713}" destId="{78203AD7-8F98-42C4-A844-4D0D45DD514F}" srcOrd="0" destOrd="0" presId="urn:microsoft.com/office/officeart/2005/8/layout/vList2"/>
    <dgm:cxn modelId="{A9C43D4E-1E9C-44A0-8E97-0634B524DD6C}" type="presOf" srcId="{DE468C3E-6927-47AA-A961-80851D36DE74}" destId="{EA95F668-BFEF-4FA9-AE31-B642D19779C7}" srcOrd="0" destOrd="0" presId="urn:microsoft.com/office/officeart/2005/8/layout/vList2"/>
    <dgm:cxn modelId="{509BDE90-DC10-4743-ACAF-FD8286707B67}" type="presOf" srcId="{779AF776-FD68-4907-BED1-2A76F95F54C3}" destId="{57AF4335-C621-44D5-8CCD-C3FD8A8EC826}" srcOrd="0" destOrd="0" presId="urn:microsoft.com/office/officeart/2005/8/layout/vList2"/>
    <dgm:cxn modelId="{753DBD9E-7325-4A74-B311-59D535987329}" srcId="{835C0DD0-B6EA-471E-BB99-8EC5383CE530}" destId="{DE468C3E-6927-47AA-A961-80851D36DE74}" srcOrd="2" destOrd="0" parTransId="{7C33AC30-8736-4274-93A1-6177D0F4C1D8}" sibTransId="{41927D9E-D8C4-4397-8719-CFFD6342DB9B}"/>
    <dgm:cxn modelId="{A1AD9EA5-09D5-4546-B7A2-B999FE19947A}" srcId="{835C0DD0-B6EA-471E-BB99-8EC5383CE530}" destId="{1C719987-1DE6-49C5-A727-7AE2B0E75CF3}" srcOrd="3" destOrd="0" parTransId="{D4F27E5C-AB21-485C-94C4-A38677F74F8C}" sibTransId="{4F9883A5-679B-4087-A74D-ED1DA46F07F3}"/>
    <dgm:cxn modelId="{4BDC16B4-8692-46C6-A2DF-05C21EC87874}" srcId="{835C0DD0-B6EA-471E-BB99-8EC5383CE530}" destId="{779AF776-FD68-4907-BED1-2A76F95F54C3}" srcOrd="0" destOrd="0" parTransId="{9905E1F1-7365-49E9-BE21-A5F87B42B2D5}" sibTransId="{0F580CEB-A684-43ED-BF11-48F58F029B1C}"/>
    <dgm:cxn modelId="{50B89FBC-0D4A-4835-AD73-9463AD0A15E7}" type="presOf" srcId="{0E697717-010F-4827-8175-5DE9FB2B4E48}" destId="{BBDE2E1A-5D1C-40B0-B0EB-1E266F9F9413}" srcOrd="0" destOrd="0" presId="urn:microsoft.com/office/officeart/2005/8/layout/vList2"/>
    <dgm:cxn modelId="{4F3F60E2-43B7-42A9-B2C6-1E10CAC9B36A}" srcId="{835C0DD0-B6EA-471E-BB99-8EC5383CE530}" destId="{298AE738-0C33-4E20-8A28-1FE6FFA31627}" srcOrd="5" destOrd="0" parTransId="{66C1447D-4807-458A-BE65-7EDCBAA4F585}" sibTransId="{EDD37EBF-EE65-4313-839D-A5C75BFC55D2}"/>
    <dgm:cxn modelId="{89E83305-6969-4584-98C3-6D3FFB4DB678}" type="presParOf" srcId="{97FC663A-46D1-42E0-B931-39133B499148}" destId="{57AF4335-C621-44D5-8CCD-C3FD8A8EC826}" srcOrd="0" destOrd="0" presId="urn:microsoft.com/office/officeart/2005/8/layout/vList2"/>
    <dgm:cxn modelId="{119DB337-6E98-45F3-9733-0F24C15D5C05}" type="presParOf" srcId="{97FC663A-46D1-42E0-B931-39133B499148}" destId="{E0CD5722-DBC5-443D-9903-2E454F7F85DC}" srcOrd="1" destOrd="0" presId="urn:microsoft.com/office/officeart/2005/8/layout/vList2"/>
    <dgm:cxn modelId="{383D2603-D866-4C6A-8C2A-85A03180254A}" type="presParOf" srcId="{97FC663A-46D1-42E0-B931-39133B499148}" destId="{78203AD7-8F98-42C4-A844-4D0D45DD514F}" srcOrd="2" destOrd="0" presId="urn:microsoft.com/office/officeart/2005/8/layout/vList2"/>
    <dgm:cxn modelId="{C5D9C312-D305-4460-BB58-52720F03F568}" type="presParOf" srcId="{97FC663A-46D1-42E0-B931-39133B499148}" destId="{9575319C-B7A4-4AC7-A892-751CB41182C8}" srcOrd="3" destOrd="0" presId="urn:microsoft.com/office/officeart/2005/8/layout/vList2"/>
    <dgm:cxn modelId="{359A958E-5168-404A-B469-F1767910622B}" type="presParOf" srcId="{97FC663A-46D1-42E0-B931-39133B499148}" destId="{EA95F668-BFEF-4FA9-AE31-B642D19779C7}" srcOrd="4" destOrd="0" presId="urn:microsoft.com/office/officeart/2005/8/layout/vList2"/>
    <dgm:cxn modelId="{57590450-EACE-4E2F-96F7-ECF8FF570576}" type="presParOf" srcId="{97FC663A-46D1-42E0-B931-39133B499148}" destId="{78A104A9-966B-4E66-9E33-B13254303F6D}" srcOrd="5" destOrd="0" presId="urn:microsoft.com/office/officeart/2005/8/layout/vList2"/>
    <dgm:cxn modelId="{CF5C05CE-99E4-47F4-ABED-E6D0C456BEE1}" type="presParOf" srcId="{97FC663A-46D1-42E0-B931-39133B499148}" destId="{CD26498E-FD28-4682-97E1-25747A295288}" srcOrd="6" destOrd="0" presId="urn:microsoft.com/office/officeart/2005/8/layout/vList2"/>
    <dgm:cxn modelId="{E2E3782E-8CAE-4B5B-9BB5-2E20C49A3D42}" type="presParOf" srcId="{97FC663A-46D1-42E0-B931-39133B499148}" destId="{64D49A67-795C-46DD-98E8-D621EE1C9EE3}" srcOrd="7" destOrd="0" presId="urn:microsoft.com/office/officeart/2005/8/layout/vList2"/>
    <dgm:cxn modelId="{D07F177E-FDCB-48E9-AFF0-0E2D75D64885}" type="presParOf" srcId="{97FC663A-46D1-42E0-B931-39133B499148}" destId="{BBDE2E1A-5D1C-40B0-B0EB-1E266F9F9413}" srcOrd="8" destOrd="0" presId="urn:microsoft.com/office/officeart/2005/8/layout/vList2"/>
    <dgm:cxn modelId="{703CCC18-202B-4129-89A3-C5F777E0C28F}" type="presParOf" srcId="{97FC663A-46D1-42E0-B931-39133B499148}" destId="{5589C0D2-7F78-48FE-85CE-472D459E68E4}" srcOrd="9" destOrd="0" presId="urn:microsoft.com/office/officeart/2005/8/layout/vList2"/>
    <dgm:cxn modelId="{53137330-9650-4C90-9690-D8AD3984024F}" type="presParOf" srcId="{97FC663A-46D1-42E0-B931-39133B499148}" destId="{0CA1EE44-464F-4C42-9A65-FF48C1A77F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CDF90-785E-48CA-9E01-25C66A8158B8}" type="doc">
      <dgm:prSet loTypeId="urn:microsoft.com/office/officeart/2008/layout/LinedList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0A7B52E1-5998-4C12-ACBB-6AF24D61E87E}">
      <dgm:prSet/>
      <dgm:spPr/>
      <dgm:t>
        <a:bodyPr/>
        <a:lstStyle/>
        <a:p>
          <a:r>
            <a:rPr lang="en-GB"/>
            <a:t>only one person speaks</a:t>
          </a:r>
          <a:endParaRPr lang="en-US"/>
        </a:p>
      </dgm:t>
    </dgm:pt>
    <dgm:pt modelId="{4093E262-8700-45F0-B5B1-7DCE02E07AD2}" type="parTrans" cxnId="{FF6FB5A2-53C3-43E5-B53E-CB34203A6522}">
      <dgm:prSet/>
      <dgm:spPr/>
      <dgm:t>
        <a:bodyPr/>
        <a:lstStyle/>
        <a:p>
          <a:endParaRPr lang="en-US"/>
        </a:p>
      </dgm:t>
    </dgm:pt>
    <dgm:pt modelId="{36802CCD-4C3C-4771-9A83-6285D53773CD}" type="sibTrans" cxnId="{FF6FB5A2-53C3-43E5-B53E-CB34203A6522}">
      <dgm:prSet/>
      <dgm:spPr/>
      <dgm:t>
        <a:bodyPr/>
        <a:lstStyle/>
        <a:p>
          <a:endParaRPr lang="en-US"/>
        </a:p>
      </dgm:t>
    </dgm:pt>
    <dgm:pt modelId="{CFA25626-ED5B-48E4-9251-BFD8B21A21FD}">
      <dgm:prSet/>
      <dgm:spPr/>
      <dgm:t>
        <a:bodyPr/>
        <a:lstStyle/>
        <a:p>
          <a:r>
            <a:rPr lang="en-GB"/>
            <a:t>ideas are only written down, nobody comments them, nobody evaluates them</a:t>
          </a:r>
          <a:endParaRPr lang="en-US"/>
        </a:p>
      </dgm:t>
    </dgm:pt>
    <dgm:pt modelId="{6318C1FB-A33C-4DF3-830E-0E369A656EDC}" type="parTrans" cxnId="{59C74BD0-1B20-4854-A3FA-0BA3742947CB}">
      <dgm:prSet/>
      <dgm:spPr/>
      <dgm:t>
        <a:bodyPr/>
        <a:lstStyle/>
        <a:p>
          <a:endParaRPr lang="en-US"/>
        </a:p>
      </dgm:t>
    </dgm:pt>
    <dgm:pt modelId="{35B54CAF-0B05-42BE-A5AF-B51CF0A65911}" type="sibTrans" cxnId="{59C74BD0-1B20-4854-A3FA-0BA3742947CB}">
      <dgm:prSet/>
      <dgm:spPr/>
      <dgm:t>
        <a:bodyPr/>
        <a:lstStyle/>
        <a:p>
          <a:endParaRPr lang="en-US"/>
        </a:p>
      </dgm:t>
    </dgm:pt>
    <dgm:pt modelId="{ECCC1FDD-5154-4F63-81AC-508CEEA42982}">
      <dgm:prSet/>
      <dgm:spPr/>
      <dgm:t>
        <a:bodyPr/>
        <a:lstStyle/>
        <a:p>
          <a:r>
            <a:rPr lang="en-GB"/>
            <a:t>support for relaxed working atmosphere – motivates the team to voice even “stupid” ideas, which may surprisingly prove their value in future</a:t>
          </a:r>
          <a:endParaRPr lang="en-US"/>
        </a:p>
      </dgm:t>
    </dgm:pt>
    <dgm:pt modelId="{36B52FDD-7980-4C2F-9ADB-7CB8A9D08024}" type="parTrans" cxnId="{90B19DF7-C55A-4E04-AAA9-4EB030E4AD36}">
      <dgm:prSet/>
      <dgm:spPr/>
      <dgm:t>
        <a:bodyPr/>
        <a:lstStyle/>
        <a:p>
          <a:endParaRPr lang="en-US"/>
        </a:p>
      </dgm:t>
    </dgm:pt>
    <dgm:pt modelId="{8BC186E7-1EA2-484E-AC20-9FB4BBECFC67}" type="sibTrans" cxnId="{90B19DF7-C55A-4E04-AAA9-4EB030E4AD36}">
      <dgm:prSet/>
      <dgm:spPr/>
      <dgm:t>
        <a:bodyPr/>
        <a:lstStyle/>
        <a:p>
          <a:endParaRPr lang="en-US"/>
        </a:p>
      </dgm:t>
    </dgm:pt>
    <dgm:pt modelId="{80E209DB-3434-419F-94E1-CF0FBADD809A}">
      <dgm:prSet/>
      <dgm:spPr/>
      <dgm:t>
        <a:bodyPr/>
        <a:lstStyle/>
        <a:p>
          <a:r>
            <a:rPr lang="en-GB"/>
            <a:t>everything is written down, without exceptions</a:t>
          </a:r>
          <a:endParaRPr lang="en-US"/>
        </a:p>
      </dgm:t>
    </dgm:pt>
    <dgm:pt modelId="{C8D19003-B9AB-4166-90DE-8072C048C649}" type="parTrans" cxnId="{F1EB3E84-3F38-411F-98CB-E5B82A7E2E9B}">
      <dgm:prSet/>
      <dgm:spPr/>
      <dgm:t>
        <a:bodyPr/>
        <a:lstStyle/>
        <a:p>
          <a:endParaRPr lang="en-US"/>
        </a:p>
      </dgm:t>
    </dgm:pt>
    <dgm:pt modelId="{191CC92D-F687-4637-98B0-FB2C8A6E0CBF}" type="sibTrans" cxnId="{F1EB3E84-3F38-411F-98CB-E5B82A7E2E9B}">
      <dgm:prSet/>
      <dgm:spPr/>
      <dgm:t>
        <a:bodyPr/>
        <a:lstStyle/>
        <a:p>
          <a:endParaRPr lang="en-US"/>
        </a:p>
      </dgm:t>
    </dgm:pt>
    <dgm:pt modelId="{5CC01358-4B10-42D6-A6EB-15AEA0FA95A9}" type="pres">
      <dgm:prSet presAssocID="{EC4CDF90-785E-48CA-9E01-25C66A8158B8}" presName="vert0" presStyleCnt="0">
        <dgm:presLayoutVars>
          <dgm:dir/>
          <dgm:animOne val="branch"/>
          <dgm:animLvl val="lvl"/>
        </dgm:presLayoutVars>
      </dgm:prSet>
      <dgm:spPr/>
    </dgm:pt>
    <dgm:pt modelId="{B93F7DA0-BC9B-4228-90FB-1FB39CE4C93D}" type="pres">
      <dgm:prSet presAssocID="{0A7B52E1-5998-4C12-ACBB-6AF24D61E87E}" presName="thickLine" presStyleLbl="alignNode1" presStyleIdx="0" presStyleCnt="4"/>
      <dgm:spPr/>
    </dgm:pt>
    <dgm:pt modelId="{0512819E-E93A-408D-9A32-77C8779B736F}" type="pres">
      <dgm:prSet presAssocID="{0A7B52E1-5998-4C12-ACBB-6AF24D61E87E}" presName="horz1" presStyleCnt="0"/>
      <dgm:spPr/>
    </dgm:pt>
    <dgm:pt modelId="{79937CF2-71EC-4D6C-8B82-75BF5DF7B0DE}" type="pres">
      <dgm:prSet presAssocID="{0A7B52E1-5998-4C12-ACBB-6AF24D61E87E}" presName="tx1" presStyleLbl="revTx" presStyleIdx="0" presStyleCnt="4"/>
      <dgm:spPr/>
    </dgm:pt>
    <dgm:pt modelId="{55262006-5FF0-4BAC-BB35-523B5E9E7C64}" type="pres">
      <dgm:prSet presAssocID="{0A7B52E1-5998-4C12-ACBB-6AF24D61E87E}" presName="vert1" presStyleCnt="0"/>
      <dgm:spPr/>
    </dgm:pt>
    <dgm:pt modelId="{DEEB334F-91D6-4977-A8A6-81A58F8CD192}" type="pres">
      <dgm:prSet presAssocID="{CFA25626-ED5B-48E4-9251-BFD8B21A21FD}" presName="thickLine" presStyleLbl="alignNode1" presStyleIdx="1" presStyleCnt="4"/>
      <dgm:spPr/>
    </dgm:pt>
    <dgm:pt modelId="{E9483273-8278-48E5-A79E-9F6930E3F68B}" type="pres">
      <dgm:prSet presAssocID="{CFA25626-ED5B-48E4-9251-BFD8B21A21FD}" presName="horz1" presStyleCnt="0"/>
      <dgm:spPr/>
    </dgm:pt>
    <dgm:pt modelId="{AF22CB13-2426-428C-BF5F-4F951D3DF52E}" type="pres">
      <dgm:prSet presAssocID="{CFA25626-ED5B-48E4-9251-BFD8B21A21FD}" presName="tx1" presStyleLbl="revTx" presStyleIdx="1" presStyleCnt="4"/>
      <dgm:spPr/>
    </dgm:pt>
    <dgm:pt modelId="{75372073-C25F-4FC6-B194-91E9CB1AEC6F}" type="pres">
      <dgm:prSet presAssocID="{CFA25626-ED5B-48E4-9251-BFD8B21A21FD}" presName="vert1" presStyleCnt="0"/>
      <dgm:spPr/>
    </dgm:pt>
    <dgm:pt modelId="{7E1056FC-E3D7-427B-B388-262A5F3AF0FD}" type="pres">
      <dgm:prSet presAssocID="{ECCC1FDD-5154-4F63-81AC-508CEEA42982}" presName="thickLine" presStyleLbl="alignNode1" presStyleIdx="2" presStyleCnt="4"/>
      <dgm:spPr/>
    </dgm:pt>
    <dgm:pt modelId="{01921501-5FDA-4D76-85FE-AE4516D1E848}" type="pres">
      <dgm:prSet presAssocID="{ECCC1FDD-5154-4F63-81AC-508CEEA42982}" presName="horz1" presStyleCnt="0"/>
      <dgm:spPr/>
    </dgm:pt>
    <dgm:pt modelId="{03AB3871-CECC-4615-A745-A41152A377D0}" type="pres">
      <dgm:prSet presAssocID="{ECCC1FDD-5154-4F63-81AC-508CEEA42982}" presName="tx1" presStyleLbl="revTx" presStyleIdx="2" presStyleCnt="4"/>
      <dgm:spPr/>
    </dgm:pt>
    <dgm:pt modelId="{2764367F-2137-45F9-9D6A-734AF35E2D49}" type="pres">
      <dgm:prSet presAssocID="{ECCC1FDD-5154-4F63-81AC-508CEEA42982}" presName="vert1" presStyleCnt="0"/>
      <dgm:spPr/>
    </dgm:pt>
    <dgm:pt modelId="{95593200-E0D8-47CD-9C0C-AFFB5941A585}" type="pres">
      <dgm:prSet presAssocID="{80E209DB-3434-419F-94E1-CF0FBADD809A}" presName="thickLine" presStyleLbl="alignNode1" presStyleIdx="3" presStyleCnt="4"/>
      <dgm:spPr/>
    </dgm:pt>
    <dgm:pt modelId="{44F4950D-F2DA-460B-BB2D-923D1310A10E}" type="pres">
      <dgm:prSet presAssocID="{80E209DB-3434-419F-94E1-CF0FBADD809A}" presName="horz1" presStyleCnt="0"/>
      <dgm:spPr/>
    </dgm:pt>
    <dgm:pt modelId="{42855C17-CC2F-4B6D-BB1B-0B8055161011}" type="pres">
      <dgm:prSet presAssocID="{80E209DB-3434-419F-94E1-CF0FBADD809A}" presName="tx1" presStyleLbl="revTx" presStyleIdx="3" presStyleCnt="4"/>
      <dgm:spPr/>
    </dgm:pt>
    <dgm:pt modelId="{F352A7DC-AECA-4F6D-B8F8-26B8EEA560B2}" type="pres">
      <dgm:prSet presAssocID="{80E209DB-3434-419F-94E1-CF0FBADD809A}" presName="vert1" presStyleCnt="0"/>
      <dgm:spPr/>
    </dgm:pt>
  </dgm:ptLst>
  <dgm:cxnLst>
    <dgm:cxn modelId="{D09DB562-1991-4ED8-9AB1-4537B64CD4C9}" type="presOf" srcId="{ECCC1FDD-5154-4F63-81AC-508CEEA42982}" destId="{03AB3871-CECC-4615-A745-A41152A377D0}" srcOrd="0" destOrd="0" presId="urn:microsoft.com/office/officeart/2008/layout/LinedList"/>
    <dgm:cxn modelId="{C5684945-3575-4774-8989-37B3F0D9F335}" type="presOf" srcId="{0A7B52E1-5998-4C12-ACBB-6AF24D61E87E}" destId="{79937CF2-71EC-4D6C-8B82-75BF5DF7B0DE}" srcOrd="0" destOrd="0" presId="urn:microsoft.com/office/officeart/2008/layout/LinedList"/>
    <dgm:cxn modelId="{7B2F4368-EE86-419D-9D0D-C1699F620109}" type="presOf" srcId="{EC4CDF90-785E-48CA-9E01-25C66A8158B8}" destId="{5CC01358-4B10-42D6-A6EB-15AEA0FA95A9}" srcOrd="0" destOrd="0" presId="urn:microsoft.com/office/officeart/2008/layout/LinedList"/>
    <dgm:cxn modelId="{F1EB3E84-3F38-411F-98CB-E5B82A7E2E9B}" srcId="{EC4CDF90-785E-48CA-9E01-25C66A8158B8}" destId="{80E209DB-3434-419F-94E1-CF0FBADD809A}" srcOrd="3" destOrd="0" parTransId="{C8D19003-B9AB-4166-90DE-8072C048C649}" sibTransId="{191CC92D-F687-4637-98B0-FB2C8A6E0CBF}"/>
    <dgm:cxn modelId="{3B3AE784-3578-420C-B287-4F6B5101A291}" type="presOf" srcId="{80E209DB-3434-419F-94E1-CF0FBADD809A}" destId="{42855C17-CC2F-4B6D-BB1B-0B8055161011}" srcOrd="0" destOrd="0" presId="urn:microsoft.com/office/officeart/2008/layout/LinedList"/>
    <dgm:cxn modelId="{FF6FB5A2-53C3-43E5-B53E-CB34203A6522}" srcId="{EC4CDF90-785E-48CA-9E01-25C66A8158B8}" destId="{0A7B52E1-5998-4C12-ACBB-6AF24D61E87E}" srcOrd="0" destOrd="0" parTransId="{4093E262-8700-45F0-B5B1-7DCE02E07AD2}" sibTransId="{36802CCD-4C3C-4771-9A83-6285D53773CD}"/>
    <dgm:cxn modelId="{59C74BD0-1B20-4854-A3FA-0BA3742947CB}" srcId="{EC4CDF90-785E-48CA-9E01-25C66A8158B8}" destId="{CFA25626-ED5B-48E4-9251-BFD8B21A21FD}" srcOrd="1" destOrd="0" parTransId="{6318C1FB-A33C-4DF3-830E-0E369A656EDC}" sibTransId="{35B54CAF-0B05-42BE-A5AF-B51CF0A65911}"/>
    <dgm:cxn modelId="{53EC37F0-97E0-436F-9592-D0559BD606E9}" type="presOf" srcId="{CFA25626-ED5B-48E4-9251-BFD8B21A21FD}" destId="{AF22CB13-2426-428C-BF5F-4F951D3DF52E}" srcOrd="0" destOrd="0" presId="urn:microsoft.com/office/officeart/2008/layout/LinedList"/>
    <dgm:cxn modelId="{90B19DF7-C55A-4E04-AAA9-4EB030E4AD36}" srcId="{EC4CDF90-785E-48CA-9E01-25C66A8158B8}" destId="{ECCC1FDD-5154-4F63-81AC-508CEEA42982}" srcOrd="2" destOrd="0" parTransId="{36B52FDD-7980-4C2F-9ADB-7CB8A9D08024}" sibTransId="{8BC186E7-1EA2-484E-AC20-9FB4BBECFC67}"/>
    <dgm:cxn modelId="{32337B81-BF73-4A5D-BF73-12A823DF9951}" type="presParOf" srcId="{5CC01358-4B10-42D6-A6EB-15AEA0FA95A9}" destId="{B93F7DA0-BC9B-4228-90FB-1FB39CE4C93D}" srcOrd="0" destOrd="0" presId="urn:microsoft.com/office/officeart/2008/layout/LinedList"/>
    <dgm:cxn modelId="{A7077CE1-1A15-46E3-AEA3-BD5C7B8AE694}" type="presParOf" srcId="{5CC01358-4B10-42D6-A6EB-15AEA0FA95A9}" destId="{0512819E-E93A-408D-9A32-77C8779B736F}" srcOrd="1" destOrd="0" presId="urn:microsoft.com/office/officeart/2008/layout/LinedList"/>
    <dgm:cxn modelId="{775B568A-4C82-46B4-B517-4FB18725810D}" type="presParOf" srcId="{0512819E-E93A-408D-9A32-77C8779B736F}" destId="{79937CF2-71EC-4D6C-8B82-75BF5DF7B0DE}" srcOrd="0" destOrd="0" presId="urn:microsoft.com/office/officeart/2008/layout/LinedList"/>
    <dgm:cxn modelId="{690EE472-AB2C-46F6-915F-BEDB94F8F940}" type="presParOf" srcId="{0512819E-E93A-408D-9A32-77C8779B736F}" destId="{55262006-5FF0-4BAC-BB35-523B5E9E7C64}" srcOrd="1" destOrd="0" presId="urn:microsoft.com/office/officeart/2008/layout/LinedList"/>
    <dgm:cxn modelId="{A15F9241-1F69-4CFB-B85B-5F2711B0A89D}" type="presParOf" srcId="{5CC01358-4B10-42D6-A6EB-15AEA0FA95A9}" destId="{DEEB334F-91D6-4977-A8A6-81A58F8CD192}" srcOrd="2" destOrd="0" presId="urn:microsoft.com/office/officeart/2008/layout/LinedList"/>
    <dgm:cxn modelId="{17EC71EC-BE7B-4B6D-B0D6-36A3272E4057}" type="presParOf" srcId="{5CC01358-4B10-42D6-A6EB-15AEA0FA95A9}" destId="{E9483273-8278-48E5-A79E-9F6930E3F68B}" srcOrd="3" destOrd="0" presId="urn:microsoft.com/office/officeart/2008/layout/LinedList"/>
    <dgm:cxn modelId="{62FE8B0B-9E9F-47CF-B92E-EF2DD4AAB165}" type="presParOf" srcId="{E9483273-8278-48E5-A79E-9F6930E3F68B}" destId="{AF22CB13-2426-428C-BF5F-4F951D3DF52E}" srcOrd="0" destOrd="0" presId="urn:microsoft.com/office/officeart/2008/layout/LinedList"/>
    <dgm:cxn modelId="{054AC072-75C3-4400-9DEE-BC1E7D064D7B}" type="presParOf" srcId="{E9483273-8278-48E5-A79E-9F6930E3F68B}" destId="{75372073-C25F-4FC6-B194-91E9CB1AEC6F}" srcOrd="1" destOrd="0" presId="urn:microsoft.com/office/officeart/2008/layout/LinedList"/>
    <dgm:cxn modelId="{40DD89CD-28DB-4E6B-994A-8770DD83B790}" type="presParOf" srcId="{5CC01358-4B10-42D6-A6EB-15AEA0FA95A9}" destId="{7E1056FC-E3D7-427B-B388-262A5F3AF0FD}" srcOrd="4" destOrd="0" presId="urn:microsoft.com/office/officeart/2008/layout/LinedList"/>
    <dgm:cxn modelId="{5FB8DBEE-81D6-4EEC-B157-984A9A659CBD}" type="presParOf" srcId="{5CC01358-4B10-42D6-A6EB-15AEA0FA95A9}" destId="{01921501-5FDA-4D76-85FE-AE4516D1E848}" srcOrd="5" destOrd="0" presId="urn:microsoft.com/office/officeart/2008/layout/LinedList"/>
    <dgm:cxn modelId="{522FDCCD-4910-4EBA-A15C-2CB86231CD06}" type="presParOf" srcId="{01921501-5FDA-4D76-85FE-AE4516D1E848}" destId="{03AB3871-CECC-4615-A745-A41152A377D0}" srcOrd="0" destOrd="0" presId="urn:microsoft.com/office/officeart/2008/layout/LinedList"/>
    <dgm:cxn modelId="{01866B6C-40EB-4BD6-BE4F-63F252150085}" type="presParOf" srcId="{01921501-5FDA-4D76-85FE-AE4516D1E848}" destId="{2764367F-2137-45F9-9D6A-734AF35E2D49}" srcOrd="1" destOrd="0" presId="urn:microsoft.com/office/officeart/2008/layout/LinedList"/>
    <dgm:cxn modelId="{30DD25B3-9CBA-4921-BC5D-F6F25A528EF3}" type="presParOf" srcId="{5CC01358-4B10-42D6-A6EB-15AEA0FA95A9}" destId="{95593200-E0D8-47CD-9C0C-AFFB5941A585}" srcOrd="6" destOrd="0" presId="urn:microsoft.com/office/officeart/2008/layout/LinedList"/>
    <dgm:cxn modelId="{2E053E4C-AA42-45CF-8829-FCAE3F81AB8F}" type="presParOf" srcId="{5CC01358-4B10-42D6-A6EB-15AEA0FA95A9}" destId="{44F4950D-F2DA-460B-BB2D-923D1310A10E}" srcOrd="7" destOrd="0" presId="urn:microsoft.com/office/officeart/2008/layout/LinedList"/>
    <dgm:cxn modelId="{C33D3694-61B4-48E4-9937-038B69F3C67D}" type="presParOf" srcId="{44F4950D-F2DA-460B-BB2D-923D1310A10E}" destId="{42855C17-CC2F-4B6D-BB1B-0B8055161011}" srcOrd="0" destOrd="0" presId="urn:microsoft.com/office/officeart/2008/layout/LinedList"/>
    <dgm:cxn modelId="{12F523AB-731D-4533-B149-2DF12603A1B8}" type="presParOf" srcId="{44F4950D-F2DA-460B-BB2D-923D1310A10E}" destId="{F352A7DC-AECA-4F6D-B8F8-26B8EEA560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1B8D9-43FB-4371-A2E7-7DE4113E6FDC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61A5BA-637F-4721-8F42-6E40835A9796}">
      <dgm:prSet/>
      <dgm:spPr/>
      <dgm:t>
        <a:bodyPr/>
        <a:lstStyle/>
        <a:p>
          <a:r>
            <a:rPr lang="en-US" noProof="0" dirty="0"/>
            <a:t>Set possible range of variables (upper and lower limit)</a:t>
          </a:r>
        </a:p>
      </dgm:t>
    </dgm:pt>
    <dgm:pt modelId="{7BF25DA6-47CE-44A3-8ACB-4097AE2BA528}" type="parTrans" cxnId="{6FFE691F-E3F7-4294-95F7-5D982E595DA9}">
      <dgm:prSet/>
      <dgm:spPr/>
      <dgm:t>
        <a:bodyPr/>
        <a:lstStyle/>
        <a:p>
          <a:endParaRPr lang="en-US"/>
        </a:p>
      </dgm:t>
    </dgm:pt>
    <dgm:pt modelId="{F1074B27-600D-48CE-9C32-1F380E011285}" type="sibTrans" cxnId="{6FFE691F-E3F7-4294-95F7-5D982E595DA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0EFE536-5021-4AFC-AB21-D13065931ED3}">
      <dgm:prSet/>
      <dgm:spPr/>
      <dgm:t>
        <a:bodyPr/>
        <a:lstStyle/>
        <a:p>
          <a:r>
            <a:rPr lang="en-US" noProof="0" dirty="0" err="1"/>
            <a:t>Kvantification</a:t>
          </a:r>
          <a:r>
            <a:rPr lang="en-US" noProof="0" dirty="0"/>
            <a:t> of the changed parameter impact</a:t>
          </a:r>
        </a:p>
      </dgm:t>
    </dgm:pt>
    <dgm:pt modelId="{7386BA4D-D752-49C4-9162-9E24FA58C900}" type="parTrans" cxnId="{52163286-6187-47CA-A4DD-D20F6812CC0F}">
      <dgm:prSet/>
      <dgm:spPr/>
      <dgm:t>
        <a:bodyPr/>
        <a:lstStyle/>
        <a:p>
          <a:endParaRPr lang="en-US"/>
        </a:p>
      </dgm:t>
    </dgm:pt>
    <dgm:pt modelId="{9B6C34E4-68A2-4CA0-B0AA-141364B35A64}" type="sibTrans" cxnId="{52163286-6187-47CA-A4DD-D20F6812CC0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D95E149-BF08-4321-998F-59DE8B3F7897}">
      <dgm:prSet/>
      <dgm:spPr/>
      <dgm:t>
        <a:bodyPr/>
        <a:lstStyle/>
        <a:p>
          <a:r>
            <a:rPr lang="en-US" noProof="0" dirty="0"/>
            <a:t>(not mandatory)</a:t>
          </a:r>
        </a:p>
        <a:p>
          <a:r>
            <a:rPr lang="en-US" noProof="0" dirty="0"/>
            <a:t>Visualization of the sensitivity using graphs</a:t>
          </a:r>
        </a:p>
      </dgm:t>
    </dgm:pt>
    <dgm:pt modelId="{C098945C-AEAE-4278-9019-28C37BB32A1C}" type="parTrans" cxnId="{24E28926-8ACB-48CF-BE25-F10579165040}">
      <dgm:prSet/>
      <dgm:spPr/>
      <dgm:t>
        <a:bodyPr/>
        <a:lstStyle/>
        <a:p>
          <a:endParaRPr lang="en-US"/>
        </a:p>
      </dgm:t>
    </dgm:pt>
    <dgm:pt modelId="{37DD6693-D579-4D1D-BA1D-E3545A921073}" type="sibTrans" cxnId="{24E28926-8ACB-48CF-BE25-F1057916504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5A0FD80-3564-47F8-A307-C9A375BA2878}">
      <dgm:prSet/>
      <dgm:spPr/>
      <dgm:t>
        <a:bodyPr/>
        <a:lstStyle/>
        <a:p>
          <a:r>
            <a:rPr lang="cs-CZ" dirty="0" err="1"/>
            <a:t>Result</a:t>
          </a:r>
          <a:r>
            <a:rPr lang="en-US" dirty="0"/>
            <a:t>’s </a:t>
          </a:r>
          <a:r>
            <a:rPr lang="cs-CZ" dirty="0" err="1"/>
            <a:t>interpretation</a:t>
          </a:r>
          <a:endParaRPr lang="cs-CZ" dirty="0"/>
        </a:p>
      </dgm:t>
    </dgm:pt>
    <dgm:pt modelId="{5F0777E7-4FA1-48AC-AC26-81A80AB0F0FA}" type="parTrans" cxnId="{F81ABAA9-3851-4C3C-A4B4-A5E4F10E6E02}">
      <dgm:prSet/>
      <dgm:spPr/>
      <dgm:t>
        <a:bodyPr/>
        <a:lstStyle/>
        <a:p>
          <a:endParaRPr lang="en-US"/>
        </a:p>
      </dgm:t>
    </dgm:pt>
    <dgm:pt modelId="{F6137177-DF37-4F00-B620-79CDE0AE0D4A}" type="sibTrans" cxnId="{F81ABAA9-3851-4C3C-A4B4-A5E4F10E6E02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40AFDE9-0EE2-4D6B-8F6B-9FA5137CAE63}" type="pres">
      <dgm:prSet presAssocID="{63A1B8D9-43FB-4371-A2E7-7DE4113E6FDC}" presName="Name0" presStyleCnt="0">
        <dgm:presLayoutVars>
          <dgm:animLvl val="lvl"/>
          <dgm:resizeHandles val="exact"/>
        </dgm:presLayoutVars>
      </dgm:prSet>
      <dgm:spPr/>
    </dgm:pt>
    <dgm:pt modelId="{1BD30055-8541-4565-B150-D927E0C06BBE}" type="pres">
      <dgm:prSet presAssocID="{DB61A5BA-637F-4721-8F42-6E40835A9796}" presName="compositeNode" presStyleCnt="0">
        <dgm:presLayoutVars>
          <dgm:bulletEnabled val="1"/>
        </dgm:presLayoutVars>
      </dgm:prSet>
      <dgm:spPr/>
    </dgm:pt>
    <dgm:pt modelId="{659F84F1-A729-4AC7-8C9F-DAED5EAAB55D}" type="pres">
      <dgm:prSet presAssocID="{DB61A5BA-637F-4721-8F42-6E40835A9796}" presName="bgRect" presStyleLbl="bgAccFollowNode1" presStyleIdx="0" presStyleCnt="4"/>
      <dgm:spPr/>
    </dgm:pt>
    <dgm:pt modelId="{AA859F39-233C-4668-85A1-65ED93D37048}" type="pres">
      <dgm:prSet presAssocID="{F1074B27-600D-48CE-9C32-1F380E01128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E0A10DF-6EE1-4E73-9D24-0F2FCBA5BF87}" type="pres">
      <dgm:prSet presAssocID="{DB61A5BA-637F-4721-8F42-6E40835A9796}" presName="bottomLine" presStyleLbl="alignNode1" presStyleIdx="1" presStyleCnt="8">
        <dgm:presLayoutVars/>
      </dgm:prSet>
      <dgm:spPr/>
    </dgm:pt>
    <dgm:pt modelId="{BD73DE41-9802-4A57-ABF0-09D34AE97EDE}" type="pres">
      <dgm:prSet presAssocID="{DB61A5BA-637F-4721-8F42-6E40835A9796}" presName="nodeText" presStyleLbl="bgAccFollowNode1" presStyleIdx="0" presStyleCnt="4">
        <dgm:presLayoutVars>
          <dgm:bulletEnabled val="1"/>
        </dgm:presLayoutVars>
      </dgm:prSet>
      <dgm:spPr/>
    </dgm:pt>
    <dgm:pt modelId="{8E321084-968C-416E-BE44-082F5397A4EA}" type="pres">
      <dgm:prSet presAssocID="{F1074B27-600D-48CE-9C32-1F380E011285}" presName="sibTrans" presStyleCnt="0"/>
      <dgm:spPr/>
    </dgm:pt>
    <dgm:pt modelId="{47318038-AE34-41F1-AAF7-13FCBE1817BD}" type="pres">
      <dgm:prSet presAssocID="{F0EFE536-5021-4AFC-AB21-D13065931ED3}" presName="compositeNode" presStyleCnt="0">
        <dgm:presLayoutVars>
          <dgm:bulletEnabled val="1"/>
        </dgm:presLayoutVars>
      </dgm:prSet>
      <dgm:spPr/>
    </dgm:pt>
    <dgm:pt modelId="{766435FE-B19D-444A-A8F4-AED213F55DB6}" type="pres">
      <dgm:prSet presAssocID="{F0EFE536-5021-4AFC-AB21-D13065931ED3}" presName="bgRect" presStyleLbl="bgAccFollowNode1" presStyleIdx="1" presStyleCnt="4"/>
      <dgm:spPr/>
    </dgm:pt>
    <dgm:pt modelId="{F1D2D6E0-ED3C-40FE-94D3-D1FE22BFF393}" type="pres">
      <dgm:prSet presAssocID="{9B6C34E4-68A2-4CA0-B0AA-141364B35A6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BFC99B4-B9BE-43AC-AE8C-0541F2987415}" type="pres">
      <dgm:prSet presAssocID="{F0EFE536-5021-4AFC-AB21-D13065931ED3}" presName="bottomLine" presStyleLbl="alignNode1" presStyleIdx="3" presStyleCnt="8">
        <dgm:presLayoutVars/>
      </dgm:prSet>
      <dgm:spPr/>
    </dgm:pt>
    <dgm:pt modelId="{945C2D25-43EF-4BFA-9BC4-1DA47D696A43}" type="pres">
      <dgm:prSet presAssocID="{F0EFE536-5021-4AFC-AB21-D13065931ED3}" presName="nodeText" presStyleLbl="bgAccFollowNode1" presStyleIdx="1" presStyleCnt="4">
        <dgm:presLayoutVars>
          <dgm:bulletEnabled val="1"/>
        </dgm:presLayoutVars>
      </dgm:prSet>
      <dgm:spPr/>
    </dgm:pt>
    <dgm:pt modelId="{1290F0D9-1000-4833-B491-2E051CF97D85}" type="pres">
      <dgm:prSet presAssocID="{9B6C34E4-68A2-4CA0-B0AA-141364B35A64}" presName="sibTrans" presStyleCnt="0"/>
      <dgm:spPr/>
    </dgm:pt>
    <dgm:pt modelId="{D05CD462-563C-4A79-882A-380C2F215B86}" type="pres">
      <dgm:prSet presAssocID="{5D95E149-BF08-4321-998F-59DE8B3F7897}" presName="compositeNode" presStyleCnt="0">
        <dgm:presLayoutVars>
          <dgm:bulletEnabled val="1"/>
        </dgm:presLayoutVars>
      </dgm:prSet>
      <dgm:spPr/>
    </dgm:pt>
    <dgm:pt modelId="{A5FE4044-0B35-4D77-9D8E-7B66D079A48D}" type="pres">
      <dgm:prSet presAssocID="{5D95E149-BF08-4321-998F-59DE8B3F7897}" presName="bgRect" presStyleLbl="bgAccFollowNode1" presStyleIdx="2" presStyleCnt="4"/>
      <dgm:spPr/>
    </dgm:pt>
    <dgm:pt modelId="{CB232049-377D-4F86-BA1E-5E637241A0A8}" type="pres">
      <dgm:prSet presAssocID="{37DD6693-D579-4D1D-BA1D-E3545A921073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7A419AC-B16E-4ECA-B6B5-C1737EF6D126}" type="pres">
      <dgm:prSet presAssocID="{5D95E149-BF08-4321-998F-59DE8B3F7897}" presName="bottomLine" presStyleLbl="alignNode1" presStyleIdx="5" presStyleCnt="8">
        <dgm:presLayoutVars/>
      </dgm:prSet>
      <dgm:spPr/>
    </dgm:pt>
    <dgm:pt modelId="{141F2FCB-4E1B-46E4-A927-E0166653B7EC}" type="pres">
      <dgm:prSet presAssocID="{5D95E149-BF08-4321-998F-59DE8B3F7897}" presName="nodeText" presStyleLbl="bgAccFollowNode1" presStyleIdx="2" presStyleCnt="4">
        <dgm:presLayoutVars>
          <dgm:bulletEnabled val="1"/>
        </dgm:presLayoutVars>
      </dgm:prSet>
      <dgm:spPr/>
    </dgm:pt>
    <dgm:pt modelId="{3D61AB2B-99E5-41BA-9FB4-83DC457A3597}" type="pres">
      <dgm:prSet presAssocID="{37DD6693-D579-4D1D-BA1D-E3545A921073}" presName="sibTrans" presStyleCnt="0"/>
      <dgm:spPr/>
    </dgm:pt>
    <dgm:pt modelId="{74DE312A-CC0A-49DA-8118-12600BD7C6BE}" type="pres">
      <dgm:prSet presAssocID="{D5A0FD80-3564-47F8-A307-C9A375BA2878}" presName="compositeNode" presStyleCnt="0">
        <dgm:presLayoutVars>
          <dgm:bulletEnabled val="1"/>
        </dgm:presLayoutVars>
      </dgm:prSet>
      <dgm:spPr/>
    </dgm:pt>
    <dgm:pt modelId="{21E0DD41-425A-4B55-80F8-4D4CFDD9BC8E}" type="pres">
      <dgm:prSet presAssocID="{D5A0FD80-3564-47F8-A307-C9A375BA2878}" presName="bgRect" presStyleLbl="bgAccFollowNode1" presStyleIdx="3" presStyleCnt="4"/>
      <dgm:spPr/>
    </dgm:pt>
    <dgm:pt modelId="{BFF4EA81-7FE1-443C-8F15-D7938997DC6C}" type="pres">
      <dgm:prSet presAssocID="{F6137177-DF37-4F00-B620-79CDE0AE0D4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11FE713-A009-4EEC-B3BE-04FE5002FBF0}" type="pres">
      <dgm:prSet presAssocID="{D5A0FD80-3564-47F8-A307-C9A375BA2878}" presName="bottomLine" presStyleLbl="alignNode1" presStyleIdx="7" presStyleCnt="8">
        <dgm:presLayoutVars/>
      </dgm:prSet>
      <dgm:spPr/>
    </dgm:pt>
    <dgm:pt modelId="{AD51B72C-C018-486F-8625-159C7653B86E}" type="pres">
      <dgm:prSet presAssocID="{D5A0FD80-3564-47F8-A307-C9A375BA287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035DD0D-2773-4229-A17D-DAD706532140}" type="presOf" srcId="{F6137177-DF37-4F00-B620-79CDE0AE0D4A}" destId="{BFF4EA81-7FE1-443C-8F15-D7938997DC6C}" srcOrd="0" destOrd="0" presId="urn:microsoft.com/office/officeart/2016/7/layout/BasicLinearProcessNumbered"/>
    <dgm:cxn modelId="{9855AE11-5F10-4B7A-99B7-567D1621DE7F}" type="presOf" srcId="{5D95E149-BF08-4321-998F-59DE8B3F7897}" destId="{A5FE4044-0B35-4D77-9D8E-7B66D079A48D}" srcOrd="0" destOrd="0" presId="urn:microsoft.com/office/officeart/2016/7/layout/BasicLinearProcessNumbered"/>
    <dgm:cxn modelId="{3074DD1A-949D-40FF-BCCD-4720AC8764E3}" type="presOf" srcId="{F0EFE536-5021-4AFC-AB21-D13065931ED3}" destId="{945C2D25-43EF-4BFA-9BC4-1DA47D696A43}" srcOrd="1" destOrd="0" presId="urn:microsoft.com/office/officeart/2016/7/layout/BasicLinearProcessNumbered"/>
    <dgm:cxn modelId="{42A25F1E-A975-4B81-B52C-0A22F97F0226}" type="presOf" srcId="{F1074B27-600D-48CE-9C32-1F380E011285}" destId="{AA859F39-233C-4668-85A1-65ED93D37048}" srcOrd="0" destOrd="0" presId="urn:microsoft.com/office/officeart/2016/7/layout/BasicLinearProcessNumbered"/>
    <dgm:cxn modelId="{28155C1F-6D10-40EB-8A04-81636A8B2F5A}" type="presOf" srcId="{DB61A5BA-637F-4721-8F42-6E40835A9796}" destId="{BD73DE41-9802-4A57-ABF0-09D34AE97EDE}" srcOrd="1" destOrd="0" presId="urn:microsoft.com/office/officeart/2016/7/layout/BasicLinearProcessNumbered"/>
    <dgm:cxn modelId="{6FFE691F-E3F7-4294-95F7-5D982E595DA9}" srcId="{63A1B8D9-43FB-4371-A2E7-7DE4113E6FDC}" destId="{DB61A5BA-637F-4721-8F42-6E40835A9796}" srcOrd="0" destOrd="0" parTransId="{7BF25DA6-47CE-44A3-8ACB-4097AE2BA528}" sibTransId="{F1074B27-600D-48CE-9C32-1F380E011285}"/>
    <dgm:cxn modelId="{24E28926-8ACB-48CF-BE25-F10579165040}" srcId="{63A1B8D9-43FB-4371-A2E7-7DE4113E6FDC}" destId="{5D95E149-BF08-4321-998F-59DE8B3F7897}" srcOrd="2" destOrd="0" parTransId="{C098945C-AEAE-4278-9019-28C37BB32A1C}" sibTransId="{37DD6693-D579-4D1D-BA1D-E3545A921073}"/>
    <dgm:cxn modelId="{C7A89234-228C-4C2A-AE1D-772BD7519BF2}" type="presOf" srcId="{D5A0FD80-3564-47F8-A307-C9A375BA2878}" destId="{AD51B72C-C018-486F-8625-159C7653B86E}" srcOrd="1" destOrd="0" presId="urn:microsoft.com/office/officeart/2016/7/layout/BasicLinearProcessNumbered"/>
    <dgm:cxn modelId="{3C6A7C4A-A5B4-407C-AA0F-9D8CF312F0FE}" type="presOf" srcId="{F0EFE536-5021-4AFC-AB21-D13065931ED3}" destId="{766435FE-B19D-444A-A8F4-AED213F55DB6}" srcOrd="0" destOrd="0" presId="urn:microsoft.com/office/officeart/2016/7/layout/BasicLinearProcessNumbered"/>
    <dgm:cxn modelId="{9EC1874B-C1C8-4F37-9B7F-06C7FA07E9AC}" type="presOf" srcId="{D5A0FD80-3564-47F8-A307-C9A375BA2878}" destId="{21E0DD41-425A-4B55-80F8-4D4CFDD9BC8E}" srcOrd="0" destOrd="0" presId="urn:microsoft.com/office/officeart/2016/7/layout/BasicLinearProcessNumbered"/>
    <dgm:cxn modelId="{08B15655-E7A2-49D9-9273-F39261CEF84F}" type="presOf" srcId="{37DD6693-D579-4D1D-BA1D-E3545A921073}" destId="{CB232049-377D-4F86-BA1E-5E637241A0A8}" srcOrd="0" destOrd="0" presId="urn:microsoft.com/office/officeart/2016/7/layout/BasicLinearProcessNumbered"/>
    <dgm:cxn modelId="{52163286-6187-47CA-A4DD-D20F6812CC0F}" srcId="{63A1B8D9-43FB-4371-A2E7-7DE4113E6FDC}" destId="{F0EFE536-5021-4AFC-AB21-D13065931ED3}" srcOrd="1" destOrd="0" parTransId="{7386BA4D-D752-49C4-9162-9E24FA58C900}" sibTransId="{9B6C34E4-68A2-4CA0-B0AA-141364B35A64}"/>
    <dgm:cxn modelId="{4C528C9A-2359-45BB-BBED-3ACED571F9AC}" type="presOf" srcId="{5D95E149-BF08-4321-998F-59DE8B3F7897}" destId="{141F2FCB-4E1B-46E4-A927-E0166653B7EC}" srcOrd="1" destOrd="0" presId="urn:microsoft.com/office/officeart/2016/7/layout/BasicLinearProcessNumbered"/>
    <dgm:cxn modelId="{F81ABAA9-3851-4C3C-A4B4-A5E4F10E6E02}" srcId="{63A1B8D9-43FB-4371-A2E7-7DE4113E6FDC}" destId="{D5A0FD80-3564-47F8-A307-C9A375BA2878}" srcOrd="3" destOrd="0" parTransId="{5F0777E7-4FA1-48AC-AC26-81A80AB0F0FA}" sibTransId="{F6137177-DF37-4F00-B620-79CDE0AE0D4A}"/>
    <dgm:cxn modelId="{8438E8B7-D755-4EFC-9DD0-293949FA4A0F}" type="presOf" srcId="{DB61A5BA-637F-4721-8F42-6E40835A9796}" destId="{659F84F1-A729-4AC7-8C9F-DAED5EAAB55D}" srcOrd="0" destOrd="0" presId="urn:microsoft.com/office/officeart/2016/7/layout/BasicLinearProcessNumbered"/>
    <dgm:cxn modelId="{D8246ED6-A211-4BCB-BE85-F375252480EC}" type="presOf" srcId="{63A1B8D9-43FB-4371-A2E7-7DE4113E6FDC}" destId="{640AFDE9-0EE2-4D6B-8F6B-9FA5137CAE63}" srcOrd="0" destOrd="0" presId="urn:microsoft.com/office/officeart/2016/7/layout/BasicLinearProcessNumbered"/>
    <dgm:cxn modelId="{41B1DFEF-5C8D-48C0-92E1-D1230B942BD2}" type="presOf" srcId="{9B6C34E4-68A2-4CA0-B0AA-141364B35A64}" destId="{F1D2D6E0-ED3C-40FE-94D3-D1FE22BFF393}" srcOrd="0" destOrd="0" presId="urn:microsoft.com/office/officeart/2016/7/layout/BasicLinearProcessNumbered"/>
    <dgm:cxn modelId="{79AC84CF-2A34-4D73-9BE8-9DC66F81623A}" type="presParOf" srcId="{640AFDE9-0EE2-4D6B-8F6B-9FA5137CAE63}" destId="{1BD30055-8541-4565-B150-D927E0C06BBE}" srcOrd="0" destOrd="0" presId="urn:microsoft.com/office/officeart/2016/7/layout/BasicLinearProcessNumbered"/>
    <dgm:cxn modelId="{772E2153-2118-4DC8-BF53-E974C02A590B}" type="presParOf" srcId="{1BD30055-8541-4565-B150-D927E0C06BBE}" destId="{659F84F1-A729-4AC7-8C9F-DAED5EAAB55D}" srcOrd="0" destOrd="0" presId="urn:microsoft.com/office/officeart/2016/7/layout/BasicLinearProcessNumbered"/>
    <dgm:cxn modelId="{885C6442-70DD-4737-A926-0C3ACC45F2B6}" type="presParOf" srcId="{1BD30055-8541-4565-B150-D927E0C06BBE}" destId="{AA859F39-233C-4668-85A1-65ED93D37048}" srcOrd="1" destOrd="0" presId="urn:microsoft.com/office/officeart/2016/7/layout/BasicLinearProcessNumbered"/>
    <dgm:cxn modelId="{66212D2C-A112-40BA-8954-17D162332A1E}" type="presParOf" srcId="{1BD30055-8541-4565-B150-D927E0C06BBE}" destId="{6E0A10DF-6EE1-4E73-9D24-0F2FCBA5BF87}" srcOrd="2" destOrd="0" presId="urn:microsoft.com/office/officeart/2016/7/layout/BasicLinearProcessNumbered"/>
    <dgm:cxn modelId="{05705118-E776-4BA1-AC20-503593B6283B}" type="presParOf" srcId="{1BD30055-8541-4565-B150-D927E0C06BBE}" destId="{BD73DE41-9802-4A57-ABF0-09D34AE97EDE}" srcOrd="3" destOrd="0" presId="urn:microsoft.com/office/officeart/2016/7/layout/BasicLinearProcessNumbered"/>
    <dgm:cxn modelId="{6EF34C9E-7B5F-48A8-A247-A1B3418BB51B}" type="presParOf" srcId="{640AFDE9-0EE2-4D6B-8F6B-9FA5137CAE63}" destId="{8E321084-968C-416E-BE44-082F5397A4EA}" srcOrd="1" destOrd="0" presId="urn:microsoft.com/office/officeart/2016/7/layout/BasicLinearProcessNumbered"/>
    <dgm:cxn modelId="{0F5C8753-845E-41B4-B0C5-EE1B6D4F4C8C}" type="presParOf" srcId="{640AFDE9-0EE2-4D6B-8F6B-9FA5137CAE63}" destId="{47318038-AE34-41F1-AAF7-13FCBE1817BD}" srcOrd="2" destOrd="0" presId="urn:microsoft.com/office/officeart/2016/7/layout/BasicLinearProcessNumbered"/>
    <dgm:cxn modelId="{DA143DC8-7BE4-4D3E-9555-B2FE552C220E}" type="presParOf" srcId="{47318038-AE34-41F1-AAF7-13FCBE1817BD}" destId="{766435FE-B19D-444A-A8F4-AED213F55DB6}" srcOrd="0" destOrd="0" presId="urn:microsoft.com/office/officeart/2016/7/layout/BasicLinearProcessNumbered"/>
    <dgm:cxn modelId="{F9473DF4-7A46-49A8-A463-89503F9D2CBA}" type="presParOf" srcId="{47318038-AE34-41F1-AAF7-13FCBE1817BD}" destId="{F1D2D6E0-ED3C-40FE-94D3-D1FE22BFF393}" srcOrd="1" destOrd="0" presId="urn:microsoft.com/office/officeart/2016/7/layout/BasicLinearProcessNumbered"/>
    <dgm:cxn modelId="{88BC3409-98C8-471C-A39D-53D8C7630C2F}" type="presParOf" srcId="{47318038-AE34-41F1-AAF7-13FCBE1817BD}" destId="{EBFC99B4-B9BE-43AC-AE8C-0541F2987415}" srcOrd="2" destOrd="0" presId="urn:microsoft.com/office/officeart/2016/7/layout/BasicLinearProcessNumbered"/>
    <dgm:cxn modelId="{35D71851-B318-43A2-93F8-D23598EC7A2E}" type="presParOf" srcId="{47318038-AE34-41F1-AAF7-13FCBE1817BD}" destId="{945C2D25-43EF-4BFA-9BC4-1DA47D696A43}" srcOrd="3" destOrd="0" presId="urn:microsoft.com/office/officeart/2016/7/layout/BasicLinearProcessNumbered"/>
    <dgm:cxn modelId="{1EDB98D9-E788-4226-91BE-600E8DC0CD76}" type="presParOf" srcId="{640AFDE9-0EE2-4D6B-8F6B-9FA5137CAE63}" destId="{1290F0D9-1000-4833-B491-2E051CF97D85}" srcOrd="3" destOrd="0" presId="urn:microsoft.com/office/officeart/2016/7/layout/BasicLinearProcessNumbered"/>
    <dgm:cxn modelId="{39B64659-7642-4C4B-9A3B-91B84C6BC38A}" type="presParOf" srcId="{640AFDE9-0EE2-4D6B-8F6B-9FA5137CAE63}" destId="{D05CD462-563C-4A79-882A-380C2F215B86}" srcOrd="4" destOrd="0" presId="urn:microsoft.com/office/officeart/2016/7/layout/BasicLinearProcessNumbered"/>
    <dgm:cxn modelId="{C15F1333-3596-41E6-B13F-EC6D8577B87A}" type="presParOf" srcId="{D05CD462-563C-4A79-882A-380C2F215B86}" destId="{A5FE4044-0B35-4D77-9D8E-7B66D079A48D}" srcOrd="0" destOrd="0" presId="urn:microsoft.com/office/officeart/2016/7/layout/BasicLinearProcessNumbered"/>
    <dgm:cxn modelId="{507ABB56-3F6D-405E-9E33-7B473FF028CA}" type="presParOf" srcId="{D05CD462-563C-4A79-882A-380C2F215B86}" destId="{CB232049-377D-4F86-BA1E-5E637241A0A8}" srcOrd="1" destOrd="0" presId="urn:microsoft.com/office/officeart/2016/7/layout/BasicLinearProcessNumbered"/>
    <dgm:cxn modelId="{19D2D9F9-63DF-4980-9813-CBC2294665E9}" type="presParOf" srcId="{D05CD462-563C-4A79-882A-380C2F215B86}" destId="{57A419AC-B16E-4ECA-B6B5-C1737EF6D126}" srcOrd="2" destOrd="0" presId="urn:microsoft.com/office/officeart/2016/7/layout/BasicLinearProcessNumbered"/>
    <dgm:cxn modelId="{92A43723-C33E-4B36-ABCE-53090751123E}" type="presParOf" srcId="{D05CD462-563C-4A79-882A-380C2F215B86}" destId="{141F2FCB-4E1B-46E4-A927-E0166653B7EC}" srcOrd="3" destOrd="0" presId="urn:microsoft.com/office/officeart/2016/7/layout/BasicLinearProcessNumbered"/>
    <dgm:cxn modelId="{1DC0FFBF-3995-4289-A59D-15B8B35E3252}" type="presParOf" srcId="{640AFDE9-0EE2-4D6B-8F6B-9FA5137CAE63}" destId="{3D61AB2B-99E5-41BA-9FB4-83DC457A3597}" srcOrd="5" destOrd="0" presId="urn:microsoft.com/office/officeart/2016/7/layout/BasicLinearProcessNumbered"/>
    <dgm:cxn modelId="{F7E040A9-AA6A-4BEC-9FCC-8E8AB63A6404}" type="presParOf" srcId="{640AFDE9-0EE2-4D6B-8F6B-9FA5137CAE63}" destId="{74DE312A-CC0A-49DA-8118-12600BD7C6BE}" srcOrd="6" destOrd="0" presId="urn:microsoft.com/office/officeart/2016/7/layout/BasicLinearProcessNumbered"/>
    <dgm:cxn modelId="{ADBF97E7-2729-4A12-BF7F-FC7015833C8E}" type="presParOf" srcId="{74DE312A-CC0A-49DA-8118-12600BD7C6BE}" destId="{21E0DD41-425A-4B55-80F8-4D4CFDD9BC8E}" srcOrd="0" destOrd="0" presId="urn:microsoft.com/office/officeart/2016/7/layout/BasicLinearProcessNumbered"/>
    <dgm:cxn modelId="{D0C5E91B-C045-4AA0-AB12-D07076C9B8C4}" type="presParOf" srcId="{74DE312A-CC0A-49DA-8118-12600BD7C6BE}" destId="{BFF4EA81-7FE1-443C-8F15-D7938997DC6C}" srcOrd="1" destOrd="0" presId="urn:microsoft.com/office/officeart/2016/7/layout/BasicLinearProcessNumbered"/>
    <dgm:cxn modelId="{64A4A3B6-36E6-4B43-9D4F-8E21D54E8DB5}" type="presParOf" srcId="{74DE312A-CC0A-49DA-8118-12600BD7C6BE}" destId="{211FE713-A009-4EEC-B3BE-04FE5002FBF0}" srcOrd="2" destOrd="0" presId="urn:microsoft.com/office/officeart/2016/7/layout/BasicLinearProcessNumbered"/>
    <dgm:cxn modelId="{3BC5B3DC-BF4C-4E6F-96A7-596EDCF310D8}" type="presParOf" srcId="{74DE312A-CC0A-49DA-8118-12600BD7C6BE}" destId="{AD51B72C-C018-486F-8625-159C7653B86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4335-C621-44D5-8CCD-C3FD8A8EC826}">
      <dsp:nvSpPr>
        <dsp:cNvPr id="0" name=""/>
        <dsp:cNvSpPr/>
      </dsp:nvSpPr>
      <dsp:spPr>
        <a:xfrm>
          <a:off x="0" y="38106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Related methods</a:t>
          </a:r>
          <a:endParaRPr lang="en-US" sz="2400" kern="1200"/>
        </a:p>
      </dsp:txBody>
      <dsp:txXfrm>
        <a:off x="46541" y="84647"/>
        <a:ext cx="5090302" cy="860321"/>
      </dsp:txXfrm>
    </dsp:sp>
    <dsp:sp modelId="{78203AD7-8F98-42C4-A844-4D0D45DD514F}">
      <dsp:nvSpPr>
        <dsp:cNvPr id="0" name=""/>
        <dsp:cNvSpPr/>
      </dsp:nvSpPr>
      <dsp:spPr>
        <a:xfrm>
          <a:off x="0" y="1060630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Similar approach to the problem, but different philosophy of usage</a:t>
          </a:r>
          <a:endParaRPr lang="en-US" sz="2400" kern="1200"/>
        </a:p>
      </dsp:txBody>
      <dsp:txXfrm>
        <a:off x="46541" y="1107171"/>
        <a:ext cx="5090302" cy="860321"/>
      </dsp:txXfrm>
    </dsp:sp>
    <dsp:sp modelId="{EA95F668-BFEF-4FA9-AE31-B642D19779C7}">
      <dsp:nvSpPr>
        <dsp:cNvPr id="0" name=""/>
        <dsp:cNvSpPr/>
      </dsp:nvSpPr>
      <dsp:spPr>
        <a:xfrm>
          <a:off x="0" y="2083154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These methods do not </a:t>
          </a:r>
          <a:r>
            <a:rPr lang="en-GB" sz="2400" i="1" kern="1200"/>
            <a:t>solve </a:t>
          </a:r>
          <a:r>
            <a:rPr lang="en-GB" sz="2400" kern="1200"/>
            <a:t>decision situation</a:t>
          </a:r>
          <a:endParaRPr lang="en-US" sz="2400" kern="1200"/>
        </a:p>
      </dsp:txBody>
      <dsp:txXfrm>
        <a:off x="46541" y="2129695"/>
        <a:ext cx="5090302" cy="860321"/>
      </dsp:txXfrm>
    </dsp:sp>
    <dsp:sp modelId="{CD26498E-FD28-4682-97E1-25747A295288}">
      <dsp:nvSpPr>
        <dsp:cNvPr id="0" name=""/>
        <dsp:cNvSpPr/>
      </dsp:nvSpPr>
      <dsp:spPr>
        <a:xfrm>
          <a:off x="0" y="3105678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Methods allow for easier orientation in the decision situation</a:t>
          </a:r>
          <a:endParaRPr lang="en-US" sz="2400" kern="1200"/>
        </a:p>
      </dsp:txBody>
      <dsp:txXfrm>
        <a:off x="46541" y="3152219"/>
        <a:ext cx="5090302" cy="860321"/>
      </dsp:txXfrm>
    </dsp:sp>
    <dsp:sp modelId="{BBDE2E1A-5D1C-40B0-B0EB-1E266F9F9413}">
      <dsp:nvSpPr>
        <dsp:cNvPr id="0" name=""/>
        <dsp:cNvSpPr/>
      </dsp:nvSpPr>
      <dsp:spPr>
        <a:xfrm>
          <a:off x="0" y="4128201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Usable as a base to choose other methods for solution</a:t>
          </a:r>
          <a:endParaRPr lang="en-US" sz="2400" kern="1200"/>
        </a:p>
      </dsp:txBody>
      <dsp:txXfrm>
        <a:off x="46541" y="4174742"/>
        <a:ext cx="5090302" cy="860321"/>
      </dsp:txXfrm>
    </dsp:sp>
    <dsp:sp modelId="{0CA1EE44-464F-4C42-9A65-FF48C1A77F01}">
      <dsp:nvSpPr>
        <dsp:cNvPr id="0" name=""/>
        <dsp:cNvSpPr/>
      </dsp:nvSpPr>
      <dsp:spPr>
        <a:xfrm>
          <a:off x="0" y="5150725"/>
          <a:ext cx="5183384" cy="95340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Used mostly at the beginning of the process</a:t>
          </a:r>
          <a:endParaRPr lang="en-US" sz="2400" kern="1200"/>
        </a:p>
      </dsp:txBody>
      <dsp:txXfrm>
        <a:off x="46541" y="5197266"/>
        <a:ext cx="5090302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7DA0-BC9B-4228-90FB-1FB39CE4C93D}">
      <dsp:nvSpPr>
        <dsp:cNvPr id="0" name=""/>
        <dsp:cNvSpPr/>
      </dsp:nvSpPr>
      <dsp:spPr>
        <a:xfrm>
          <a:off x="0" y="0"/>
          <a:ext cx="51833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37CF2-71EC-4D6C-8B82-75BF5DF7B0DE}">
      <dsp:nvSpPr>
        <dsp:cNvPr id="0" name=""/>
        <dsp:cNvSpPr/>
      </dsp:nvSpPr>
      <dsp:spPr>
        <a:xfrm>
          <a:off x="0" y="0"/>
          <a:ext cx="5183384" cy="153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only one person speaks</a:t>
          </a:r>
          <a:endParaRPr lang="en-US" sz="2400" kern="1200"/>
        </a:p>
      </dsp:txBody>
      <dsp:txXfrm>
        <a:off x="0" y="0"/>
        <a:ext cx="5183384" cy="1535559"/>
      </dsp:txXfrm>
    </dsp:sp>
    <dsp:sp modelId="{DEEB334F-91D6-4977-A8A6-81A58F8CD192}">
      <dsp:nvSpPr>
        <dsp:cNvPr id="0" name=""/>
        <dsp:cNvSpPr/>
      </dsp:nvSpPr>
      <dsp:spPr>
        <a:xfrm>
          <a:off x="0" y="1535558"/>
          <a:ext cx="51833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2CB13-2426-428C-BF5F-4F951D3DF52E}">
      <dsp:nvSpPr>
        <dsp:cNvPr id="0" name=""/>
        <dsp:cNvSpPr/>
      </dsp:nvSpPr>
      <dsp:spPr>
        <a:xfrm>
          <a:off x="0" y="1535559"/>
          <a:ext cx="5183384" cy="153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ideas are only written down, nobody comments them, nobody evaluates them</a:t>
          </a:r>
          <a:endParaRPr lang="en-US" sz="2400" kern="1200"/>
        </a:p>
      </dsp:txBody>
      <dsp:txXfrm>
        <a:off x="0" y="1535559"/>
        <a:ext cx="5183384" cy="1535559"/>
      </dsp:txXfrm>
    </dsp:sp>
    <dsp:sp modelId="{7E1056FC-E3D7-427B-B388-262A5F3AF0FD}">
      <dsp:nvSpPr>
        <dsp:cNvPr id="0" name=""/>
        <dsp:cNvSpPr/>
      </dsp:nvSpPr>
      <dsp:spPr>
        <a:xfrm>
          <a:off x="0" y="3071117"/>
          <a:ext cx="51833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B3871-CECC-4615-A745-A41152A377D0}">
      <dsp:nvSpPr>
        <dsp:cNvPr id="0" name=""/>
        <dsp:cNvSpPr/>
      </dsp:nvSpPr>
      <dsp:spPr>
        <a:xfrm>
          <a:off x="0" y="3071118"/>
          <a:ext cx="5183384" cy="153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support for relaxed working atmosphere – motivates the team to voice even “stupid” ideas, which may surprisingly prove their value in future</a:t>
          </a:r>
          <a:endParaRPr lang="en-US" sz="2400" kern="1200"/>
        </a:p>
      </dsp:txBody>
      <dsp:txXfrm>
        <a:off x="0" y="3071118"/>
        <a:ext cx="5183384" cy="1535559"/>
      </dsp:txXfrm>
    </dsp:sp>
    <dsp:sp modelId="{95593200-E0D8-47CD-9C0C-AFFB5941A585}">
      <dsp:nvSpPr>
        <dsp:cNvPr id="0" name=""/>
        <dsp:cNvSpPr/>
      </dsp:nvSpPr>
      <dsp:spPr>
        <a:xfrm>
          <a:off x="0" y="4606677"/>
          <a:ext cx="51833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55C17-CC2F-4B6D-BB1B-0B8055161011}">
      <dsp:nvSpPr>
        <dsp:cNvPr id="0" name=""/>
        <dsp:cNvSpPr/>
      </dsp:nvSpPr>
      <dsp:spPr>
        <a:xfrm>
          <a:off x="0" y="4606677"/>
          <a:ext cx="5183384" cy="1535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everything is written down, without exceptions</a:t>
          </a:r>
          <a:endParaRPr lang="en-US" sz="2400" kern="1200"/>
        </a:p>
      </dsp:txBody>
      <dsp:txXfrm>
        <a:off x="0" y="4606677"/>
        <a:ext cx="5183384" cy="1535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F84F1-A729-4AC7-8C9F-DAED5EAAB55D}">
      <dsp:nvSpPr>
        <dsp:cNvPr id="0" name=""/>
        <dsp:cNvSpPr/>
      </dsp:nvSpPr>
      <dsp:spPr>
        <a:xfrm>
          <a:off x="2547" y="834698"/>
          <a:ext cx="2020801" cy="28291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50" tIns="330200" rIns="15755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Set possible range of variables (upper and lower limit)</a:t>
          </a:r>
        </a:p>
      </dsp:txBody>
      <dsp:txXfrm>
        <a:off x="2547" y="1909764"/>
        <a:ext cx="2020801" cy="1697473"/>
      </dsp:txXfrm>
    </dsp:sp>
    <dsp:sp modelId="{AA859F39-233C-4668-85A1-65ED93D37048}">
      <dsp:nvSpPr>
        <dsp:cNvPr id="0" name=""/>
        <dsp:cNvSpPr/>
      </dsp:nvSpPr>
      <dsp:spPr>
        <a:xfrm>
          <a:off x="588579" y="1117610"/>
          <a:ext cx="848736" cy="8487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1" tIns="12700" rIns="6617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01</a:t>
          </a:r>
        </a:p>
      </dsp:txBody>
      <dsp:txXfrm>
        <a:off x="712874" y="1241905"/>
        <a:ext cx="600146" cy="600146"/>
      </dsp:txXfrm>
    </dsp:sp>
    <dsp:sp modelId="{6E0A10DF-6EE1-4E73-9D24-0F2FCBA5BF87}">
      <dsp:nvSpPr>
        <dsp:cNvPr id="0" name=""/>
        <dsp:cNvSpPr/>
      </dsp:nvSpPr>
      <dsp:spPr>
        <a:xfrm>
          <a:off x="2547" y="3663747"/>
          <a:ext cx="2020801" cy="7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6435FE-B19D-444A-A8F4-AED213F55DB6}">
      <dsp:nvSpPr>
        <dsp:cNvPr id="0" name=""/>
        <dsp:cNvSpPr/>
      </dsp:nvSpPr>
      <dsp:spPr>
        <a:xfrm>
          <a:off x="2225428" y="834698"/>
          <a:ext cx="2020801" cy="282912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50" tIns="330200" rIns="15755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 err="1"/>
            <a:t>Kvantification</a:t>
          </a:r>
          <a:r>
            <a:rPr lang="en-US" sz="1600" kern="1200" noProof="0" dirty="0"/>
            <a:t> of the changed parameter impact</a:t>
          </a:r>
        </a:p>
      </dsp:txBody>
      <dsp:txXfrm>
        <a:off x="2225428" y="1909764"/>
        <a:ext cx="2020801" cy="1697473"/>
      </dsp:txXfrm>
    </dsp:sp>
    <dsp:sp modelId="{F1D2D6E0-ED3C-40FE-94D3-D1FE22BFF393}">
      <dsp:nvSpPr>
        <dsp:cNvPr id="0" name=""/>
        <dsp:cNvSpPr/>
      </dsp:nvSpPr>
      <dsp:spPr>
        <a:xfrm>
          <a:off x="2811461" y="1117610"/>
          <a:ext cx="848736" cy="848736"/>
        </a:xfrm>
        <a:prstGeom prst="ellipse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1" tIns="12700" rIns="6617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02</a:t>
          </a:r>
        </a:p>
      </dsp:txBody>
      <dsp:txXfrm>
        <a:off x="2935756" y="1241905"/>
        <a:ext cx="600146" cy="600146"/>
      </dsp:txXfrm>
    </dsp:sp>
    <dsp:sp modelId="{EBFC99B4-B9BE-43AC-AE8C-0541F2987415}">
      <dsp:nvSpPr>
        <dsp:cNvPr id="0" name=""/>
        <dsp:cNvSpPr/>
      </dsp:nvSpPr>
      <dsp:spPr>
        <a:xfrm>
          <a:off x="2225428" y="3663747"/>
          <a:ext cx="2020801" cy="7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FE4044-0B35-4D77-9D8E-7B66D079A48D}">
      <dsp:nvSpPr>
        <dsp:cNvPr id="0" name=""/>
        <dsp:cNvSpPr/>
      </dsp:nvSpPr>
      <dsp:spPr>
        <a:xfrm>
          <a:off x="4448310" y="834698"/>
          <a:ext cx="2020801" cy="282912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50" tIns="330200" rIns="15755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(not mandatory)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Visualization of the sensitivity using graphs</a:t>
          </a:r>
        </a:p>
      </dsp:txBody>
      <dsp:txXfrm>
        <a:off x="4448310" y="1909764"/>
        <a:ext cx="2020801" cy="1697473"/>
      </dsp:txXfrm>
    </dsp:sp>
    <dsp:sp modelId="{CB232049-377D-4F86-BA1E-5E637241A0A8}">
      <dsp:nvSpPr>
        <dsp:cNvPr id="0" name=""/>
        <dsp:cNvSpPr/>
      </dsp:nvSpPr>
      <dsp:spPr>
        <a:xfrm>
          <a:off x="5034342" y="1117610"/>
          <a:ext cx="848736" cy="848736"/>
        </a:xfrm>
        <a:prstGeom prst="ellipse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1" tIns="12700" rIns="6617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03</a:t>
          </a:r>
        </a:p>
      </dsp:txBody>
      <dsp:txXfrm>
        <a:off x="5158637" y="1241905"/>
        <a:ext cx="600146" cy="600146"/>
      </dsp:txXfrm>
    </dsp:sp>
    <dsp:sp modelId="{57A419AC-B16E-4ECA-B6B5-C1737EF6D126}">
      <dsp:nvSpPr>
        <dsp:cNvPr id="0" name=""/>
        <dsp:cNvSpPr/>
      </dsp:nvSpPr>
      <dsp:spPr>
        <a:xfrm>
          <a:off x="4448310" y="3663747"/>
          <a:ext cx="2020801" cy="7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E0DD41-425A-4B55-80F8-4D4CFDD9BC8E}">
      <dsp:nvSpPr>
        <dsp:cNvPr id="0" name=""/>
        <dsp:cNvSpPr/>
      </dsp:nvSpPr>
      <dsp:spPr>
        <a:xfrm>
          <a:off x="6671191" y="834698"/>
          <a:ext cx="2020801" cy="282912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50" tIns="330200" rIns="15755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Result</a:t>
          </a:r>
          <a:r>
            <a:rPr lang="en-US" sz="1600" kern="1200" dirty="0"/>
            <a:t>’s </a:t>
          </a:r>
          <a:r>
            <a:rPr lang="cs-CZ" sz="1600" kern="1200" dirty="0" err="1"/>
            <a:t>interpretation</a:t>
          </a:r>
          <a:endParaRPr lang="cs-CZ" sz="1600" kern="1200" dirty="0"/>
        </a:p>
      </dsp:txBody>
      <dsp:txXfrm>
        <a:off x="6671191" y="1909764"/>
        <a:ext cx="2020801" cy="1697473"/>
      </dsp:txXfrm>
    </dsp:sp>
    <dsp:sp modelId="{BFF4EA81-7FE1-443C-8F15-D7938997DC6C}">
      <dsp:nvSpPr>
        <dsp:cNvPr id="0" name=""/>
        <dsp:cNvSpPr/>
      </dsp:nvSpPr>
      <dsp:spPr>
        <a:xfrm>
          <a:off x="7257223" y="1117610"/>
          <a:ext cx="848736" cy="848736"/>
        </a:xfrm>
        <a:prstGeom prst="ellipse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1" tIns="12700" rIns="6617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04</a:t>
          </a:r>
        </a:p>
      </dsp:txBody>
      <dsp:txXfrm>
        <a:off x="7381518" y="1241905"/>
        <a:ext cx="600146" cy="600146"/>
      </dsp:txXfrm>
    </dsp:sp>
    <dsp:sp modelId="{211FE713-A009-4EEC-B3BE-04FE5002FBF0}">
      <dsp:nvSpPr>
        <dsp:cNvPr id="0" name=""/>
        <dsp:cNvSpPr/>
      </dsp:nvSpPr>
      <dsp:spPr>
        <a:xfrm>
          <a:off x="6671191" y="3663747"/>
          <a:ext cx="2020801" cy="7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FAB63AD-4B9A-4FC8-A169-B742B519E1E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0A545E-629C-4D12-AF7C-E2179FCA48D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83F502-EF8A-4A10-909C-7A5F3A4D097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FED33A-8DFA-4B0F-A242-FEFFA73E7B4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0FABD82-501F-4A0E-BB02-4C2D28D07730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529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0337DF-39E3-4A45-88A2-3B171C1791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535009-2A37-47D3-925D-AFB3019305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63474A1F-F3AA-4638-95EA-35DCDBEEF9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43F080-90FF-4285-A54C-91E7A808440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C9E96A-4039-4E70-A711-CD375D3D1CF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68B65B-C156-4440-BCAC-CC5BD04278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D0AE5909-BF7F-401C-9E98-AD551D5796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GB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41771E-23F5-4EB2-B8DF-F6A5B25F6F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8D599F-CCE4-44BB-B05A-ADFF59D52208}" type="slidenum">
              <a:t>1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709614F-EF58-4048-A72A-B16198BC9F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CC25C0-C2A6-45CF-ADF2-D3200E1DC9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AE437-A574-49D8-8328-18E05183D7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BD819E-A525-4283-B755-83676514913F}" type="slidenum">
              <a:t>10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64A0E2-AFB5-46A3-9C93-E5F9CDF216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03B832-304B-41E4-B607-9B61A0DC96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736E83-B573-459C-8734-3392F0A81B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AEB520-951A-4351-9831-38A03C2A64B0}" type="slidenum">
              <a:t>11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6D2778-5CF6-4DC1-992B-78524A6255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D4DAE3-DA6B-420D-B4A5-C6DB83854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F6D22F-F92F-4AB2-9259-207ECDBFF1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6C6F8A-93E5-4C63-B97E-5402721887E4}" type="slidenum">
              <a:t>12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9F11BC-B693-4897-9986-BD0486E686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8864864-E82E-4A74-A12F-D0F751DE17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CA9C6F-E22C-4768-94F7-EBA84CB9E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B1FAFB-D086-45BF-934D-0F1CFC85102E}" type="slidenum">
              <a:t>13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F65981-27FE-4852-84FD-9CFAF11B5F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9D11E70-1AAF-422A-BB88-E84E6A93F6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E63C-3A2E-4267-A3F6-6555BA0A5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31074A-F7C2-4AE0-8475-22B52653A825}" type="slidenum">
              <a:t>14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3F7F44-4B95-4F35-899F-67FCD6830B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813BC7-D662-4C29-AFDC-C5444FEB44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526F41-5F35-4AFA-AF11-472FD8FC6E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B47A5F-7C7C-4641-B441-09ABFAB5B933}" type="slidenum">
              <a:t>15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B017E8-0B78-4F1D-98CD-A129FA419E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AB39961-7634-4CE2-9713-F8BBFE15DA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FF4BEB-47B3-4F39-BD06-79B59697B4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F305F7-53B6-411F-B5CC-1A1386B26A43}" type="slidenum">
              <a:t>20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3995AF-769B-4BCE-870F-B631D3DA7A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B3D6DE4-6132-4A91-8055-B1F224C35E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F00497-6C16-4382-8C6A-A76E3A149F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CC95A8-6388-44B0-86C9-B8FD8AEAF251}" type="slidenum">
              <a:t>2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CB790B8-BACD-4A56-80D3-9E2F109784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B8193A-0F87-4CBF-88F1-BC62447B19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598FCF-C386-434D-A7F9-97DC673E75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9D7419-A64B-44E4-AFFC-F26DD2D7C238}" type="slidenum">
              <a:t>3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FFF2C8A-7120-41B7-97AA-A22E07756B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41C143-FF12-49B9-B2CC-57AE2289EA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FB4344-ED74-46E5-83EF-1A8AB83A5B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90A820-1BCF-4020-95EB-DB92D633DB0C}" type="slidenum">
              <a:t>4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BA6DD8-EE08-44C7-A50E-21F5913EB9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61B28FC-2C54-4DB5-BE51-1F814150AB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E80AC9-02AB-46A1-9922-E9985B35CF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E8572B-5898-4D0E-A5D0-4C802BFF7147}" type="slidenum">
              <a:t>5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021C028-8B9A-45CA-B742-500C51C305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2FF722-93BE-4CAD-92D8-845CE5834A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9A386E-904C-45A5-BB0C-E19906901D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A66981-4C34-4416-9181-EA06DED93E8C}" type="slidenum">
              <a:t>6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BFA5B4-3185-4EAA-B4AD-41FBEF1A2C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31F9196-FF8A-44EE-B8FD-E173E58085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AB04C6-2959-4CBF-8B2A-BC92053305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451F27-A8AF-44C8-9C00-05FBAF310F56}" type="slidenum">
              <a:t>7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BADCCE-669C-45B9-B585-7F641C8FE1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1DAE985-C254-4B05-A771-9B0756A208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42CEC7-8F0A-4895-A64F-1B042F3971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92895E-CBD1-49F3-A6AA-E0AA73597AE2}" type="slidenum">
              <a:t>8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EFFE3C-CD5E-4481-B2BE-091E2182C0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085B00-19E6-4648-8DCF-267A0E27E9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3E9320-1BAD-46CF-8308-4D959307F8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C0BB0CD-C803-45F9-AF70-E8678FA6D895}" type="slidenum">
              <a:t>9</a:t>
            </a:fld>
            <a:endParaRPr lang="en-GB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D1E8C6-F006-47AB-8E41-7E3A265DEC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46A52F-955D-4B0A-991B-CD17A76ECA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9A85C-92A3-44A0-92A8-14D089EB9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8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E02AB0-598D-4584-AE9C-577A4E9A4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A7D095-382A-4E0A-8623-5A2A1E598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1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F3C31-E793-428C-862D-6CE475637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F00B6-09ED-481C-AE28-44EDFF26F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5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D457EB-F5B0-4275-BC18-C6EBE263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9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4568A4-270A-4189-8F5B-13EA9357C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FBF5EA-FDCA-4445-8971-5697FF920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7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74B79-2C46-4492-9B33-A8C9A204D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092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8DBD4B-9B4A-492B-981B-D0CE1C91F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2E393-592A-459D-A4C9-564C2812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0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F9D21257-AF50-482E-AF9E-BF6398D12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3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eemind.sourceforge.net/wiki/index.php/Main_Pa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384C1B96-37AF-4C20-95EA-B5790D3D2E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15957" y="924365"/>
            <a:ext cx="7056438" cy="5181868"/>
          </a:xfrm>
        </p:spPr>
        <p:txBody>
          <a:bodyPr anchor="ctr">
            <a:spAutoFit/>
          </a:bodyPr>
          <a:lstStyle/>
          <a:p>
            <a:pPr lvl="0" algn="ctr">
              <a:buNone/>
            </a:pPr>
            <a:r>
              <a:rPr lang="en-GB" sz="3800" b="1" dirty="0">
                <a:latin typeface="Cabin" pitchFamily="2"/>
              </a:rPr>
              <a:t>Methods for decision support</a:t>
            </a:r>
          </a:p>
          <a:p>
            <a:pPr lvl="0" algn="l">
              <a:buNone/>
            </a:pPr>
            <a:endParaRPr lang="en-GB" sz="3200" b="1" dirty="0">
              <a:latin typeface="Cabin" pitchFamily="2"/>
            </a:endParaRPr>
          </a:p>
          <a:p>
            <a:pPr lvl="0" algn="r">
              <a:buNone/>
            </a:pPr>
            <a:r>
              <a:rPr lang="en-GB" b="1" dirty="0">
                <a:latin typeface="Cabin" pitchFamily="2"/>
              </a:rPr>
              <a:t>Brainstorming</a:t>
            </a:r>
          </a:p>
          <a:p>
            <a:pPr lvl="0" algn="r">
              <a:buNone/>
            </a:pPr>
            <a:r>
              <a:rPr lang="en-GB" b="1" dirty="0">
                <a:latin typeface="Cabin" pitchFamily="2"/>
              </a:rPr>
              <a:t>Mind Maps</a:t>
            </a:r>
          </a:p>
          <a:p>
            <a:pPr lvl="0" algn="r">
              <a:buNone/>
            </a:pPr>
            <a:r>
              <a:rPr lang="en-GB" b="1" dirty="0">
                <a:latin typeface="Cabin" pitchFamily="2"/>
              </a:rPr>
              <a:t>Delphi </a:t>
            </a:r>
            <a:r>
              <a:rPr lang="en-US" b="1" dirty="0">
                <a:latin typeface="Cabin" pitchFamily="2"/>
              </a:rPr>
              <a:t>method</a:t>
            </a:r>
          </a:p>
          <a:p>
            <a:pPr lvl="0" algn="r">
              <a:buNone/>
            </a:pPr>
            <a:r>
              <a:rPr lang="en-US" b="1" dirty="0">
                <a:latin typeface="Cabin" pitchFamily="2"/>
              </a:rPr>
              <a:t>Analysis of </a:t>
            </a:r>
            <a:r>
              <a:rPr lang="cs-CZ" b="1" dirty="0">
                <a:latin typeface="Cabin" pitchFamily="2"/>
              </a:rPr>
              <a:t>Sensitivity</a:t>
            </a:r>
            <a:endParaRPr lang="en-GB" b="1" dirty="0">
              <a:latin typeface="Cabin" pitchFamily="2"/>
            </a:endParaRPr>
          </a:p>
          <a:p>
            <a:pPr lvl="0" algn="ctr">
              <a:buNone/>
            </a:pPr>
            <a:endParaRPr lang="en-GB" dirty="0">
              <a:latin typeface="Cabin" pitchFamily="2"/>
            </a:endParaRPr>
          </a:p>
          <a:p>
            <a:pPr lvl="0" algn="ctr">
              <a:buNone/>
            </a:pPr>
            <a:r>
              <a:rPr lang="en-GB" dirty="0">
                <a:latin typeface="Cabin" pitchFamily="2"/>
              </a:rPr>
              <a:t>(Modelling of </a:t>
            </a:r>
            <a:r>
              <a:rPr lang="cs-CZ" dirty="0">
                <a:latin typeface="Cabin" pitchFamily="2"/>
              </a:rPr>
              <a:t>D</a:t>
            </a:r>
            <a:r>
              <a:rPr lang="en-GB" dirty="0" err="1">
                <a:latin typeface="Cabin" pitchFamily="2"/>
              </a:rPr>
              <a:t>ecision</a:t>
            </a:r>
            <a:r>
              <a:rPr lang="en-GB" dirty="0">
                <a:latin typeface="Cabin" pitchFamily="2"/>
              </a:rPr>
              <a:t> </a:t>
            </a:r>
            <a:r>
              <a:rPr lang="cs-CZ" dirty="0">
                <a:latin typeface="Cabin" pitchFamily="2"/>
              </a:rPr>
              <a:t>P</a:t>
            </a:r>
            <a:r>
              <a:rPr lang="en-GB" dirty="0" err="1">
                <a:latin typeface="Cabin" pitchFamily="2"/>
              </a:rPr>
              <a:t>rocesses</a:t>
            </a:r>
            <a:r>
              <a:rPr lang="en-GB" dirty="0">
                <a:latin typeface="Cabin" pitchFamily="2"/>
              </a:rPr>
              <a:t>)</a:t>
            </a:r>
          </a:p>
          <a:p>
            <a:pPr lvl="0" algn="ctr">
              <a:buNone/>
            </a:pPr>
            <a:r>
              <a:rPr lang="en-GB" dirty="0">
                <a:latin typeface="Cabin" pitchFamily="2"/>
              </a:rPr>
              <a:t>Doc. Ing. Pavel </a:t>
            </a:r>
            <a:r>
              <a:rPr lang="en-GB" dirty="0" err="1">
                <a:latin typeface="Cabin" pitchFamily="2"/>
              </a:rPr>
              <a:t>Šenovský</a:t>
            </a:r>
            <a:r>
              <a:rPr lang="en-GB" dirty="0">
                <a:latin typeface="Cabin" pitchFamily="2"/>
              </a:rPr>
              <a:t>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49909-B73A-47C9-9446-C79ED0BD23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2494" y="676883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Mind maps - software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5D601B9-E953-4EE8-A33C-14D4701FA3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5293" y="1998224"/>
            <a:ext cx="8870950" cy="4384675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Graphical software – with support to draw mind maps (MS Visio, Smart Draw, ...)</a:t>
            </a:r>
          </a:p>
          <a:p>
            <a:pPr lvl="0"/>
            <a:r>
              <a:rPr lang="en-GB" dirty="0"/>
              <a:t>Specialized software for mind maps creation (MindManager, </a:t>
            </a:r>
            <a:r>
              <a:rPr lang="en-GB" dirty="0" err="1"/>
              <a:t>FreeMind</a:t>
            </a:r>
            <a:r>
              <a:rPr lang="en-GB" dirty="0"/>
              <a:t>, ...)</a:t>
            </a:r>
          </a:p>
          <a:p>
            <a:pPr lvl="1"/>
            <a:r>
              <a:rPr lang="en-GB" dirty="0"/>
              <a:t>specialized only on mind maps</a:t>
            </a:r>
          </a:p>
          <a:p>
            <a:pPr lvl="1"/>
            <a:r>
              <a:rPr lang="en-GB" dirty="0"/>
              <a:t>not only graphics but other capabilities</a:t>
            </a:r>
          </a:p>
          <a:p>
            <a:pPr lvl="2"/>
            <a:r>
              <a:rPr lang="en-GB" dirty="0"/>
              <a:t>sharing maps with others</a:t>
            </a:r>
          </a:p>
          <a:p>
            <a:pPr lvl="2"/>
            <a:r>
              <a:rPr lang="en-GB" dirty="0"/>
              <a:t>connecting the maps</a:t>
            </a:r>
          </a:p>
          <a:p>
            <a:pPr lvl="2"/>
            <a:r>
              <a:rPr lang="en-GB" dirty="0"/>
              <a:t>active links to other resources</a:t>
            </a:r>
          </a:p>
          <a:p>
            <a:pPr lvl="2"/>
            <a:r>
              <a:rPr lang="en-GB" dirty="0"/>
              <a:t>collapsing/expanding nodes for effective work with large maps</a:t>
            </a:r>
          </a:p>
          <a:p>
            <a:pPr lvl="2"/>
            <a:r>
              <a:rPr lang="en-GB" dirty="0"/>
              <a:t>creating map from the node,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6E1A5A-4D32-4216-B13E-44E79668F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833157" cy="75596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40ACE-E90B-4721-98C9-E2BC31EB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9591" r="29009"/>
          <a:stretch/>
        </p:blipFill>
        <p:spPr>
          <a:xfrm>
            <a:off x="4362390" y="705571"/>
            <a:ext cx="5189347" cy="6148534"/>
          </a:xfrm>
          <a:prstGeom prst="rect">
            <a:avLst/>
          </a:prstGeom>
          <a:noFill/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CBDF8A-F62C-480C-AB22-2484ACF854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549" y="693649"/>
            <a:ext cx="3031992" cy="1848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en-US" sz="3500" dirty="0">
                <a:solidFill>
                  <a:schemeClr val="bg1"/>
                </a:solidFill>
              </a:rPr>
              <a:t>Free Mind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43D550-4F00-43DA-AF61-337D2621C8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551" y="2687885"/>
            <a:ext cx="3031989" cy="416622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Open source</a:t>
            </a:r>
          </a:p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http://freemind.sourceforge.net/wiki/index.php/Main_Page</a:t>
            </a:r>
            <a:endParaRPr lang="en-US" sz="1900" dirty="0">
              <a:solidFill>
                <a:schemeClr val="bg1"/>
              </a:solidFill>
              <a:hlinkClick r:id="rId4"/>
            </a:endParaRPr>
          </a:p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specialized on mind maps creation</a:t>
            </a:r>
          </a:p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functionally rich</a:t>
            </a:r>
          </a:p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created in Java</a:t>
            </a:r>
          </a:p>
          <a:p>
            <a:pPr lvl="0" indent="-228600" defTabSz="914400"/>
            <a:r>
              <a:rPr lang="en-US" sz="1900" dirty="0">
                <a:solidFill>
                  <a:schemeClr val="bg1"/>
                </a:solidFill>
              </a:rPr>
              <a:t>multi platform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C9194-2032-45E3-8658-D0522C0B11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0859" y="560151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Delphi method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16BF50-D7BB-478A-84FA-90B308C031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106" y="1910674"/>
            <a:ext cx="8870950" cy="4384675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Named after famous antic </a:t>
            </a:r>
            <a:r>
              <a:rPr lang="en-GB" i="1" dirty="0"/>
              <a:t>Oracle of Delphi</a:t>
            </a:r>
            <a:endParaRPr lang="cs-CZ" i="1" dirty="0"/>
          </a:p>
          <a:p>
            <a:pPr lvl="0"/>
            <a:r>
              <a:rPr lang="cs-CZ" dirty="0" err="1"/>
              <a:t>Developed</a:t>
            </a:r>
            <a:r>
              <a:rPr lang="cs-CZ" dirty="0"/>
              <a:t> by </a:t>
            </a:r>
            <a:r>
              <a:rPr lang="cs-CZ" dirty="0" err="1"/>
              <a:t>thinktank</a:t>
            </a:r>
            <a:r>
              <a:rPr lang="cs-CZ" dirty="0"/>
              <a:t> RAND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army</a:t>
            </a:r>
            <a:endParaRPr lang="en-GB" dirty="0"/>
          </a:p>
          <a:p>
            <a:pPr lvl="0"/>
            <a:r>
              <a:rPr lang="en-GB" b="1" dirty="0"/>
              <a:t>The method is not accurate!!!</a:t>
            </a:r>
            <a:r>
              <a:rPr lang="en-GB" dirty="0"/>
              <a:t> But sometimes we do not have available data to use more accurate methods</a:t>
            </a:r>
          </a:p>
          <a:p>
            <a:pPr lvl="0"/>
            <a:r>
              <a:rPr lang="en-GB" dirty="0"/>
              <a:t>Uses surveys</a:t>
            </a:r>
          </a:p>
          <a:p>
            <a:pPr lvl="0"/>
            <a:r>
              <a:rPr lang="en-GB" dirty="0"/>
              <a:t>We are surveying the specialist in certain field on the view in the problem domain</a:t>
            </a:r>
          </a:p>
          <a:p>
            <a:pPr lvl="0"/>
            <a:r>
              <a:rPr lang="en-GB" dirty="0"/>
              <a:t>Relatively complex to evaluate gathered </a:t>
            </a:r>
            <a:r>
              <a:rPr lang="en-GB" dirty="0" err="1"/>
              <a:t>informations</a:t>
            </a:r>
            <a:r>
              <a:rPr lang="en-GB" dirty="0"/>
              <a:t> and interpret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1BC5F-7598-4AEC-B214-ADD610DF4A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9226" y="599062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Advantages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ED375A-D20D-4810-A658-AB08BB9617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3388" y="1949586"/>
            <a:ext cx="8870950" cy="4384675"/>
          </a:xfrm>
        </p:spPr>
        <p:txBody>
          <a:bodyPr/>
          <a:lstStyle/>
          <a:p>
            <a:pPr lvl="0"/>
            <a:r>
              <a:rPr lang="en-GB" dirty="0"/>
              <a:t>We always get some results (but not necessary accurate results)</a:t>
            </a:r>
          </a:p>
          <a:p>
            <a:pPr lvl="0"/>
            <a:r>
              <a:rPr lang="en-GB" dirty="0"/>
              <a:t>No hard data required (such as statistic data, numeric models results, ...)</a:t>
            </a:r>
          </a:p>
          <a:p>
            <a:pPr lvl="0"/>
            <a:r>
              <a:rPr lang="en-GB" dirty="0"/>
              <a:t>We decide, how to interpret the gathered </a:t>
            </a:r>
            <a:r>
              <a:rPr lang="en-GB" dirty="0" err="1"/>
              <a:t>informations</a:t>
            </a:r>
            <a:endParaRPr lang="en-GB" dirty="0"/>
          </a:p>
          <a:p>
            <a:pPr lvl="0"/>
            <a:r>
              <a:rPr lang="en-GB" dirty="0"/>
              <a:t>We can influence results with the way we compose questions (both advantage and disadvantage)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0703C-D92A-4FAF-AEEF-D975DC6298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7864" y="492057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Disadvantages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6BF466-18BE-4E1A-8E61-EC7DE9AC1F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34" y="1920402"/>
            <a:ext cx="8870950" cy="4384675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We interpret the gathered </a:t>
            </a:r>
            <a:r>
              <a:rPr lang="en-GB" dirty="0" err="1"/>
              <a:t>informations</a:t>
            </a:r>
            <a:r>
              <a:rPr lang="en-GB" dirty="0"/>
              <a:t> – sometimes we want (expect) to see pattern in results, and find it event if it is not there</a:t>
            </a:r>
          </a:p>
          <a:p>
            <a:pPr lvl="0"/>
            <a:r>
              <a:rPr lang="en-GB" dirty="0"/>
              <a:t>We can influence results by way of composing questions</a:t>
            </a:r>
          </a:p>
          <a:p>
            <a:pPr lvl="0"/>
            <a:r>
              <a:rPr lang="en-GB" dirty="0"/>
              <a:t>results are never accurate</a:t>
            </a:r>
          </a:p>
          <a:p>
            <a:pPr lvl="0"/>
            <a:r>
              <a:rPr lang="en-GB" dirty="0"/>
              <a:t>worse - the results may be even outright wrong</a:t>
            </a:r>
          </a:p>
          <a:p>
            <a:pPr lvl="0"/>
            <a:r>
              <a:rPr lang="en-GB" dirty="0"/>
              <a:t>main problems</a:t>
            </a:r>
          </a:p>
          <a:p>
            <a:pPr lvl="1"/>
            <a:r>
              <a:rPr lang="en-GB" dirty="0"/>
              <a:t>dependence of specialists</a:t>
            </a:r>
          </a:p>
          <a:p>
            <a:pPr lvl="1"/>
            <a:r>
              <a:rPr lang="en-GB" dirty="0"/>
              <a:t>bias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E64BD-6C5C-4F5A-948F-D362BA36E1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7515" y="550423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Typology of answers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7DE489-8EDB-4C80-A607-A6D07C2A5D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0936" y="1837683"/>
            <a:ext cx="8869363" cy="4384675"/>
          </a:xfrm>
        </p:spPr>
        <p:txBody>
          <a:bodyPr/>
          <a:lstStyle/>
          <a:p>
            <a:pPr lvl="0"/>
            <a:r>
              <a:rPr lang="en-GB" dirty="0"/>
              <a:t>Numeric</a:t>
            </a:r>
          </a:p>
          <a:p>
            <a:pPr lvl="1"/>
            <a:r>
              <a:rPr lang="en-GB" dirty="0"/>
              <a:t>average, median, working with extreme values</a:t>
            </a:r>
          </a:p>
          <a:p>
            <a:pPr lvl="0"/>
            <a:r>
              <a:rPr lang="en-GB" dirty="0"/>
              <a:t>Ordinal</a:t>
            </a:r>
          </a:p>
          <a:p>
            <a:pPr lvl="1"/>
            <a:r>
              <a:rPr lang="en-GB" dirty="0"/>
              <a:t>frequency analysis</a:t>
            </a:r>
          </a:p>
          <a:p>
            <a:pPr lvl="0"/>
            <a:r>
              <a:rPr lang="en-GB" dirty="0"/>
              <a:t>free text answer</a:t>
            </a:r>
          </a:p>
          <a:p>
            <a:pPr lvl="1"/>
            <a:r>
              <a:rPr lang="en-GB" dirty="0"/>
              <a:t>hardest to evaluate</a:t>
            </a:r>
          </a:p>
          <a:p>
            <a:pPr lvl="1"/>
            <a:r>
              <a:rPr lang="en-GB" dirty="0"/>
              <a:t>possible to identify common points in answers</a:t>
            </a:r>
          </a:p>
          <a:p>
            <a:pPr lvl="1"/>
            <a:r>
              <a:rPr lang="en-GB" dirty="0"/>
              <a:t>identification of interesting ideas, different point of views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E65D-F0ED-40E4-B47C-275E48AA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4"/>
            <a:ext cx="8601682" cy="1461188"/>
          </a:xfrm>
        </p:spPr>
        <p:txBody>
          <a:bodyPr>
            <a:normAutofit/>
          </a:bodyPr>
          <a:lstStyle/>
          <a:p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04A12-2D96-46D1-A625-9CD41759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Cluster </a:t>
            </a:r>
            <a:r>
              <a:rPr lang="cs-CZ" dirty="0" err="1"/>
              <a:t>analysis</a:t>
            </a:r>
            <a:r>
              <a:rPr lang="cs-CZ" dirty="0"/>
              <a:t>-&gt;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Box and </a:t>
            </a:r>
            <a:r>
              <a:rPr lang="cs-CZ" dirty="0" err="1"/>
              <a:t>Whisker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pic>
        <p:nvPicPr>
          <p:cNvPr id="1026" name="Picture 2" descr="http://intermath.coe.uga.edu/dictnary/images/stats/bxnwhskr.gif">
            <a:extLst>
              <a:ext uri="{FF2B5EF4-FFF2-40B4-BE49-F238E27FC236}">
                <a16:creationId xmlns:a16="http://schemas.microsoft.com/office/drawing/2014/main" id="{63EED27F-66B9-4D7A-A4AE-FEB8F18F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" y="4300285"/>
            <a:ext cx="5336695" cy="293518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https://upload.wikimedia.org/wikipedia/commons/thumb/c/c8/Cluster-2.svg/601px-Cluster-2.svg.png">
            <a:extLst>
              <a:ext uri="{FF2B5EF4-FFF2-40B4-BE49-F238E27FC236}">
                <a16:creationId xmlns:a16="http://schemas.microsoft.com/office/drawing/2014/main" id="{38C0FB6B-4250-47A0-A840-FB73ABCA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1" y="2012414"/>
            <a:ext cx="5139907" cy="343800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6066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31A18-FDB5-4C04-8542-AC75A82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59DC5B-34F7-4FC6-A363-AA30775DC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 of independence (to who or what exactly?)</a:t>
            </a:r>
          </a:p>
          <a:p>
            <a:r>
              <a:rPr lang="en-US" dirty="0"/>
              <a:t>Major impact on evaluation of data</a:t>
            </a:r>
          </a:p>
          <a:p>
            <a:r>
              <a:rPr lang="en-US" dirty="0"/>
              <a:t>Also more universal implications to variety of problems</a:t>
            </a:r>
          </a:p>
          <a:p>
            <a:r>
              <a:rPr lang="en-US" dirty="0"/>
              <a:t>Humans tend to behave in different way, than we expect</a:t>
            </a:r>
          </a:p>
          <a:p>
            <a:r>
              <a:rPr lang="en-US" dirty="0"/>
              <a:t>Such </a:t>
            </a:r>
            <a:r>
              <a:rPr lang="en-US" dirty="0" err="1"/>
              <a:t>behaviour</a:t>
            </a:r>
            <a:r>
              <a:rPr lang="en-US" dirty="0"/>
              <a:t> can have not apparent inner consistency – it is possible to research it and understand it</a:t>
            </a:r>
          </a:p>
        </p:txBody>
      </p:sp>
    </p:spTree>
    <p:extLst>
      <p:ext uri="{BB962C8B-B14F-4D97-AF65-F5344CB8AC3E}">
        <p14:creationId xmlns:p14="http://schemas.microsoft.com/office/powerpoint/2010/main" val="354458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F2BCB-105E-406B-B049-CC86C362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ile:Daniel KAHNEMAN.jpg">
            <a:extLst>
              <a:ext uri="{FF2B5EF4-FFF2-40B4-BE49-F238E27FC236}">
                <a16:creationId xmlns:a16="http://schemas.microsoft.com/office/drawing/2014/main" id="{1957DB43-F6CD-488A-9870-80F32FCA19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90" y="246586"/>
            <a:ext cx="1905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512D28-1D8F-4513-B961-7935F370FBE1}"/>
              </a:ext>
            </a:extLst>
          </p:cNvPr>
          <p:cNvSpPr txBox="1"/>
          <p:nvPr/>
        </p:nvSpPr>
        <p:spPr>
          <a:xfrm>
            <a:off x="6971690" y="2592475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Daniel </a:t>
            </a:r>
            <a:r>
              <a:rPr lang="cs-CZ" dirty="0" err="1"/>
              <a:t>Kahneman</a:t>
            </a:r>
            <a:endParaRPr lang="cs-CZ" dirty="0"/>
          </a:p>
        </p:txBody>
      </p:sp>
      <p:pic>
        <p:nvPicPr>
          <p:cNvPr id="2052" name="Picture 4" descr="Amos Tversky.jpg">
            <a:extLst>
              <a:ext uri="{FF2B5EF4-FFF2-40B4-BE49-F238E27FC236}">
                <a16:creationId xmlns:a16="http://schemas.microsoft.com/office/drawing/2014/main" id="{3498027E-28F0-4354-A16A-82E08779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90" y="3127898"/>
            <a:ext cx="1905000" cy="19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81B584-3E44-4471-A378-50C65711F8A2}"/>
              </a:ext>
            </a:extLst>
          </p:cNvPr>
          <p:cNvSpPr txBox="1"/>
          <p:nvPr/>
        </p:nvSpPr>
        <p:spPr>
          <a:xfrm>
            <a:off x="7142512" y="5255433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Amos </a:t>
            </a:r>
            <a:r>
              <a:rPr lang="cs-CZ" dirty="0" err="1"/>
              <a:t>Tvertsky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2004D1-D464-4F87-AC98-3E2DFC66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9" y="246586"/>
            <a:ext cx="5210175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9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5AEFA-C1F0-4909-9AE5-6DD50EF6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469607-D768-4629-9F04-032DD0F0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Richard Thaler Chatham.jpg">
            <a:extLst>
              <a:ext uri="{FF2B5EF4-FFF2-40B4-BE49-F238E27FC236}">
                <a16:creationId xmlns:a16="http://schemas.microsoft.com/office/drawing/2014/main" id="{788E99E5-95AC-4C40-A6EC-0FFEF896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0" y="612239"/>
            <a:ext cx="2095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4DC13C9-DE2A-4B3C-BD34-34FEDFD98D90}"/>
              </a:ext>
            </a:extLst>
          </p:cNvPr>
          <p:cNvSpPr txBox="1"/>
          <p:nvPr/>
        </p:nvSpPr>
        <p:spPr>
          <a:xfrm>
            <a:off x="1201549" y="3617233"/>
            <a:ext cx="17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Richard H. </a:t>
            </a:r>
            <a:r>
              <a:rPr lang="cs-CZ" dirty="0" err="1"/>
              <a:t>Thaler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F9AB99-DA5B-4442-BC9B-0DFB9DDE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21" y="145915"/>
            <a:ext cx="5461777" cy="72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589109-46CD-4B7B-8D01-655741E0E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7467" y="0"/>
            <a:ext cx="3833158" cy="75596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FF80C9-6798-45AF-8DEC-BA57345D96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9500" y="708720"/>
            <a:ext cx="3035108" cy="6065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en-US" sz="3700">
                <a:solidFill>
                  <a:srgbClr val="FFFFFF"/>
                </a:solidFill>
              </a:rPr>
              <a:t>Brainstorming and minmap</a:t>
            </a:r>
          </a:p>
        </p:txBody>
      </p:sp>
      <p:graphicFrame>
        <p:nvGraphicFramePr>
          <p:cNvPr id="5" name="Zástupný symbol pro text 2"/>
          <p:cNvGraphicFramePr/>
          <p:nvPr>
            <p:extLst>
              <p:ext uri="{D42A27DB-BD31-4B8C-83A1-F6EECF244321}">
                <p14:modId xmlns:p14="http://schemas.microsoft.com/office/powerpoint/2010/main" val="153234338"/>
              </p:ext>
            </p:extLst>
          </p:nvPr>
        </p:nvGraphicFramePr>
        <p:xfrm>
          <a:off x="531595" y="708720"/>
          <a:ext cx="5183384" cy="614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A83A9-5EFB-476A-AF75-F2FA3EB5CC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123" y="647700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Bias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432F37-CE76-4CCF-A331-81D3293558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5293" y="1978768"/>
            <a:ext cx="8870950" cy="4384675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Specialist must be independent (to the answers)</a:t>
            </a:r>
          </a:p>
          <a:p>
            <a:pPr lvl="0"/>
            <a:r>
              <a:rPr lang="en-GB" dirty="0"/>
              <a:t>Hypothetical bias</a:t>
            </a:r>
          </a:p>
          <a:p>
            <a:pPr lvl="1"/>
            <a:r>
              <a:rPr lang="en-GB" dirty="0"/>
              <a:t>Respondent does not believe that the situation may happen in real world and has tendency to play it down</a:t>
            </a:r>
          </a:p>
          <a:p>
            <a:pPr lvl="0"/>
            <a:r>
              <a:rPr lang="en-GB" dirty="0"/>
              <a:t>Strategic bias</a:t>
            </a:r>
          </a:p>
          <a:p>
            <a:pPr lvl="1"/>
            <a:r>
              <a:rPr lang="en-GB" dirty="0"/>
              <a:t>Respondent firmly believes that the situation is real and that he may gain some benefits by formulating answers in certain way</a:t>
            </a:r>
            <a:endParaRPr lang="cs-CZ" dirty="0"/>
          </a:p>
          <a:p>
            <a:r>
              <a:rPr lang="en-US" dirty="0"/>
              <a:t>Tool bias</a:t>
            </a:r>
          </a:p>
          <a:p>
            <a:pPr lvl="1"/>
            <a:r>
              <a:rPr lang="en-US" dirty="0"/>
              <a:t>We use tools (and methods) we are familiar with, not </a:t>
            </a:r>
            <a:r>
              <a:rPr lang="en-US" dirty="0" err="1"/>
              <a:t>neccesarly</a:t>
            </a:r>
            <a:r>
              <a:rPr lang="en-US" dirty="0"/>
              <a:t> the best tools/methods for task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03A5D-D482-469E-ADB7-BC6943A9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1EC92-9799-4CB9-8EAB-9DFB8316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Experts tend to believe positive results and refuse negative results if these are gathered at later time </a:t>
            </a:r>
          </a:p>
          <a:p>
            <a:pPr lvl="1"/>
            <a:r>
              <a:rPr lang="en-US" i="1" dirty="0"/>
              <a:t>we do not like to change opinion</a:t>
            </a:r>
          </a:p>
          <a:p>
            <a:pPr lvl="1"/>
            <a:r>
              <a:rPr lang="en-US" i="1" dirty="0"/>
              <a:t>Also its hard to say „I was wrong“</a:t>
            </a:r>
          </a:p>
          <a:p>
            <a:r>
              <a:rPr lang="en-US" dirty="0"/>
              <a:t>Possibly similar problems may be on the side of person asking</a:t>
            </a:r>
          </a:p>
          <a:p>
            <a:pPr lvl="1"/>
            <a:r>
              <a:rPr lang="en-US" i="1" dirty="0"/>
              <a:t>Do we seek confirmation of our opinions</a:t>
            </a:r>
          </a:p>
          <a:p>
            <a:pPr lvl="1"/>
            <a:r>
              <a:rPr lang="en-US" i="1" dirty="0"/>
              <a:t>Or do we search for truth?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4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091EB-6258-43CC-9008-C29EFA21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cloud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C2802-E285-4AB7-BCA7-B87DC8165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cs-CZ" dirty="0"/>
              <a:t>Earth~quake:50</a:t>
            </a:r>
          </a:p>
          <a:p>
            <a:pPr lvl="0">
              <a:buNone/>
            </a:pPr>
            <a:r>
              <a:rPr lang="cs-CZ" dirty="0"/>
              <a:t>fire:50</a:t>
            </a:r>
          </a:p>
          <a:p>
            <a:pPr lvl="0">
              <a:buNone/>
            </a:pPr>
            <a:r>
              <a:rPr lang="cs-CZ" dirty="0"/>
              <a:t>gale:50</a:t>
            </a:r>
          </a:p>
          <a:p>
            <a:pPr lvl="0">
              <a:buNone/>
            </a:pPr>
            <a:r>
              <a:rPr lang="cs-CZ" dirty="0"/>
              <a:t>intoxication:50</a:t>
            </a:r>
          </a:p>
          <a:p>
            <a:pPr lvl="0">
              <a:buNone/>
            </a:pPr>
            <a:r>
              <a:rPr lang="cs-CZ" dirty="0"/>
              <a:t>snow~calamity:50</a:t>
            </a:r>
          </a:p>
          <a:p>
            <a:pPr lvl="0">
              <a:buNone/>
            </a:pPr>
            <a:r>
              <a:rPr lang="cs-CZ" dirty="0"/>
              <a:t>work~injury:50</a:t>
            </a:r>
          </a:p>
          <a:p>
            <a:pPr lvl="0">
              <a:buNone/>
            </a:pPr>
            <a:r>
              <a:rPr lang="cs-CZ" dirty="0"/>
              <a:t>flood:50</a:t>
            </a:r>
          </a:p>
          <a:p>
            <a:pPr lvl="0">
              <a:buNone/>
            </a:pPr>
            <a:r>
              <a:rPr lang="cs-CZ" dirty="0"/>
              <a:t>intoxication~toxic~materials:50</a:t>
            </a:r>
          </a:p>
          <a:p>
            <a:pPr lvl="0">
              <a:buNone/>
            </a:pPr>
            <a:r>
              <a:rPr lang="cs-CZ" dirty="0"/>
              <a:t>traffic~accidents:50</a:t>
            </a:r>
          </a:p>
          <a:p>
            <a:pPr lvl="0">
              <a:buNone/>
            </a:pPr>
            <a:r>
              <a:rPr lang="cs-CZ" dirty="0"/>
              <a:t>Improvised~explosive~devices:50</a:t>
            </a:r>
          </a:p>
          <a:p>
            <a:pPr lvl="0">
              <a:buNone/>
            </a:pPr>
            <a:r>
              <a:rPr lang="cs-CZ" dirty="0"/>
              <a:t>Risk~for~humans:100</a:t>
            </a:r>
          </a:p>
          <a:p>
            <a:pPr lvl="0">
              <a:buNone/>
            </a:pPr>
            <a:r>
              <a:rPr lang="cs-CZ" dirty="0"/>
              <a:t>Land~slide:50</a:t>
            </a:r>
          </a:p>
          <a:p>
            <a:pPr lvl="0">
              <a:buNone/>
            </a:pPr>
            <a:r>
              <a:rPr lang="cs-CZ" dirty="0"/>
              <a:t>Medical~risk:50</a:t>
            </a:r>
          </a:p>
          <a:p>
            <a:pPr lvl="0">
              <a:buNone/>
            </a:pPr>
            <a:r>
              <a:rPr lang="cs-CZ" dirty="0"/>
              <a:t>Risk~information~systems:50</a:t>
            </a:r>
          </a:p>
          <a:p>
            <a:pPr lvl="0">
              <a:buNone/>
            </a:pPr>
            <a:r>
              <a:rPr lang="cs-CZ" dirty="0"/>
              <a:t>terorism:50</a:t>
            </a:r>
          </a:p>
          <a:p>
            <a:pPr lvl="0">
              <a:buNone/>
            </a:pPr>
            <a:r>
              <a:rPr lang="cs-CZ" dirty="0"/>
              <a:t>Underground~structures:50</a:t>
            </a:r>
          </a:p>
          <a:p>
            <a:pPr lvl="0">
              <a:buNone/>
            </a:pPr>
            <a:r>
              <a:rPr lang="cs-CZ" dirty="0"/>
              <a:t>building~construction:50</a:t>
            </a:r>
          </a:p>
          <a:p>
            <a:pPr lvl="0">
              <a:buNone/>
            </a:pPr>
            <a:r>
              <a:rPr lang="cs-CZ" dirty="0"/>
              <a:t>nano~materials:50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557737-1D4F-4C9D-BAE6-E7BD991C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11" y="2280231"/>
            <a:ext cx="6991114" cy="4528727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E970ECE8-B028-4BD4-AD35-FB80C000DE80}"/>
              </a:ext>
            </a:extLst>
          </p:cNvPr>
          <p:cNvSpPr txBox="1">
            <a:spLocks/>
          </p:cNvSpPr>
          <p:nvPr/>
        </p:nvSpPr>
        <p:spPr>
          <a:xfrm>
            <a:off x="4362957" y="1133078"/>
            <a:ext cx="5717668" cy="792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dirty="0"/>
              <a:t>http://www.wordle.net/advanced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dirty="0"/>
              <a:t>Works </a:t>
            </a:r>
            <a:r>
              <a:rPr lang="cs-CZ" dirty="0" err="1"/>
              <a:t>only</a:t>
            </a:r>
            <a:r>
              <a:rPr lang="cs-CZ" dirty="0"/>
              <a:t> in Internet Explorer (</a:t>
            </a:r>
            <a:r>
              <a:rPr lang="cs-CZ" dirty="0" err="1"/>
              <a:t>java</a:t>
            </a:r>
            <a:r>
              <a:rPr lang="cs-CZ" dirty="0"/>
              <a:t> applet)</a:t>
            </a:r>
          </a:p>
        </p:txBody>
      </p:sp>
    </p:spTree>
    <p:extLst>
      <p:ext uri="{BB962C8B-B14F-4D97-AF65-F5344CB8AC3E}">
        <p14:creationId xmlns:p14="http://schemas.microsoft.com/office/powerpoint/2010/main" val="136281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3EB4C-80E1-46F7-A243-726355DD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A363C-8F3B-4671-AEAF-515034B0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whether the variable under consideration does influence the solution?</a:t>
            </a:r>
          </a:p>
          <a:p>
            <a:r>
              <a:rPr lang="en-US" dirty="0"/>
              <a:t>Sensitivity analysis explores haw is the solution sensitive to changes in values of the variables</a:t>
            </a:r>
          </a:p>
          <a:p>
            <a:r>
              <a:rPr lang="en-US" dirty="0"/>
              <a:t>How to do it? We change the value of the variable a explore how it impacts the solution. Other variables remain static (unchanged)</a:t>
            </a:r>
          </a:p>
        </p:txBody>
      </p:sp>
    </p:spTree>
    <p:extLst>
      <p:ext uri="{BB962C8B-B14F-4D97-AF65-F5344CB8AC3E}">
        <p14:creationId xmlns:p14="http://schemas.microsoft.com/office/powerpoint/2010/main" val="225156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D9A909-0200-4B51-B576-9712E7FAEB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54639" y="5917124"/>
            <a:ext cx="2625986" cy="1642552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7F433A-2387-40DF-A04B-F5048AE607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272" y="5917124"/>
            <a:ext cx="7909632" cy="1642552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F73437-EFC4-4D2E-95E2-AA10D2D2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6095673"/>
            <a:ext cx="6679359" cy="1208501"/>
          </a:xfrm>
        </p:spPr>
        <p:txBody>
          <a:bodyPr>
            <a:normAutofit/>
          </a:bodyPr>
          <a:lstStyle/>
          <a:p>
            <a:r>
              <a:rPr lang="en-US" dirty="0"/>
              <a:t>Outline of the analysis</a:t>
            </a:r>
          </a:p>
        </p:txBody>
      </p:sp>
      <p:graphicFrame>
        <p:nvGraphicFramePr>
          <p:cNvPr id="16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74649"/>
              </p:ext>
            </p:extLst>
          </p:nvPr>
        </p:nvGraphicFramePr>
        <p:xfrm>
          <a:off x="693042" y="709303"/>
          <a:ext cx="8694540" cy="449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87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C1515-4DBB-4CF0-B6B8-8DC82E6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 for decision tree?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3DA182-43FF-4966-BF15-FD4AAA47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value has bee</a:t>
            </a:r>
            <a:r>
              <a:rPr lang="cs-CZ" dirty="0"/>
              <a:t>n</a:t>
            </a:r>
            <a:r>
              <a:rPr lang="en-US" dirty="0"/>
              <a:t> used originally</a:t>
            </a:r>
          </a:p>
          <a:p>
            <a:r>
              <a:rPr lang="en-US" dirty="0"/>
              <a:t>Limits were not known &lt;– use i.e. expert estimation</a:t>
            </a:r>
          </a:p>
          <a:p>
            <a:r>
              <a:rPr lang="en-US" dirty="0"/>
              <a:t>Also possible the derive using statistic methods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D1FE980-FCF5-4BC6-9E96-54FC5DC53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41821"/>
              </p:ext>
            </p:extLst>
          </p:nvPr>
        </p:nvGraphicFramePr>
        <p:xfrm>
          <a:off x="155643" y="3874851"/>
          <a:ext cx="9769337" cy="3227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173">
                  <a:extLst>
                    <a:ext uri="{9D8B030D-6E8A-4147-A177-3AD203B41FA5}">
                      <a16:colId xmlns:a16="http://schemas.microsoft.com/office/drawing/2014/main" val="1695364218"/>
                    </a:ext>
                  </a:extLst>
                </a:gridCol>
                <a:gridCol w="3776645">
                  <a:extLst>
                    <a:ext uri="{9D8B030D-6E8A-4147-A177-3AD203B41FA5}">
                      <a16:colId xmlns:a16="http://schemas.microsoft.com/office/drawing/2014/main" val="462330949"/>
                    </a:ext>
                  </a:extLst>
                </a:gridCol>
                <a:gridCol w="1498173">
                  <a:extLst>
                    <a:ext uri="{9D8B030D-6E8A-4147-A177-3AD203B41FA5}">
                      <a16:colId xmlns:a16="http://schemas.microsoft.com/office/drawing/2014/main" val="934193216"/>
                    </a:ext>
                  </a:extLst>
                </a:gridCol>
                <a:gridCol w="1498173">
                  <a:extLst>
                    <a:ext uri="{9D8B030D-6E8A-4147-A177-3AD203B41FA5}">
                      <a16:colId xmlns:a16="http://schemas.microsoft.com/office/drawing/2014/main" val="1678613800"/>
                    </a:ext>
                  </a:extLst>
                </a:gridCol>
                <a:gridCol w="1498173">
                  <a:extLst>
                    <a:ext uri="{9D8B030D-6E8A-4147-A177-3AD203B41FA5}">
                      <a16:colId xmlns:a16="http://schemas.microsoft.com/office/drawing/2014/main" val="2372418853"/>
                    </a:ext>
                  </a:extLst>
                </a:gridCol>
              </a:tblGrid>
              <a:tr h="982270">
                <a:tc>
                  <a:txBody>
                    <a:bodyPr/>
                    <a:lstStyle/>
                    <a:p>
                      <a:pPr algn="l" fontAlgn="b"/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b="1" u="none" strike="noStrike" dirty="0" err="1">
                          <a:effectLst/>
                        </a:rPr>
                        <a:t>variable</a:t>
                      </a:r>
                      <a:endParaRPr lang="cs-CZ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b="1" u="none" strike="noStrike" dirty="0" err="1">
                          <a:effectLst/>
                        </a:rPr>
                        <a:t>mean</a:t>
                      </a:r>
                      <a:r>
                        <a:rPr lang="cs-CZ" sz="2600" b="1" u="none" strike="noStrike" dirty="0">
                          <a:effectLst/>
                        </a:rPr>
                        <a:t> </a:t>
                      </a:r>
                      <a:r>
                        <a:rPr lang="cs-CZ" sz="2600" b="1" u="none" strike="noStrike" dirty="0" err="1">
                          <a:effectLst/>
                        </a:rPr>
                        <a:t>value</a:t>
                      </a:r>
                      <a:r>
                        <a:rPr lang="cs-CZ" sz="2600" b="1" u="none" strike="noStrike" dirty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cs-CZ" sz="2600" b="1" u="none" strike="noStrike" dirty="0">
                          <a:effectLst/>
                        </a:rPr>
                        <a:t>(mil. EUR)</a:t>
                      </a:r>
                      <a:endParaRPr lang="cs-CZ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b="1" u="none" strike="noStrike" dirty="0" err="1">
                          <a:effectLst/>
                        </a:rPr>
                        <a:t>lower</a:t>
                      </a:r>
                      <a:r>
                        <a:rPr lang="cs-CZ" sz="2600" b="1" u="none" strike="noStrike" dirty="0">
                          <a:effectLst/>
                        </a:rPr>
                        <a:t> limit </a:t>
                      </a:r>
                    </a:p>
                    <a:p>
                      <a:pPr algn="l" fontAlgn="b"/>
                      <a:r>
                        <a:rPr lang="cs-CZ" sz="2600" b="1" u="none" strike="noStrike" dirty="0">
                          <a:effectLst/>
                        </a:rPr>
                        <a:t>(mil. EUR)</a:t>
                      </a:r>
                      <a:endParaRPr lang="cs-CZ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b="1" u="none" strike="noStrike" dirty="0">
                          <a:effectLst/>
                        </a:rPr>
                        <a:t>uper limit (mil. EUR)</a:t>
                      </a:r>
                      <a:endParaRPr lang="cs-CZ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182464"/>
                  </a:ext>
                </a:extLst>
              </a:tr>
              <a:tr h="3651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u="none" strike="noStrike" dirty="0">
                          <a:effectLst/>
                        </a:rPr>
                        <a:t>A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u="none" strike="noStrike" dirty="0" err="1">
                          <a:effectLst/>
                        </a:rPr>
                        <a:t>Epidemy</a:t>
                      </a:r>
                      <a:r>
                        <a:rPr lang="cs-CZ" sz="2600" u="none" strike="noStrike" dirty="0">
                          <a:effectLst/>
                        </a:rPr>
                        <a:t> - </a:t>
                      </a:r>
                      <a:r>
                        <a:rPr lang="cs-CZ" sz="2600" u="none" strike="noStrike" dirty="0" err="1">
                          <a:effectLst/>
                        </a:rPr>
                        <a:t>small</a:t>
                      </a:r>
                      <a:r>
                        <a:rPr lang="cs-CZ" sz="2600" u="none" strike="noStrike" dirty="0">
                          <a:effectLst/>
                        </a:rPr>
                        <a:t> </a:t>
                      </a:r>
                      <a:r>
                        <a:rPr lang="cs-CZ" sz="2600" u="none" strike="noStrike" dirty="0" err="1">
                          <a:effectLst/>
                        </a:rPr>
                        <a:t>costs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280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250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310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357745"/>
                  </a:ext>
                </a:extLst>
              </a:tr>
              <a:tr h="3651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u="none" strike="noStrike" dirty="0">
                          <a:effectLst/>
                        </a:rPr>
                        <a:t>B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u="none" strike="noStrike" dirty="0" err="1">
                          <a:effectLst/>
                        </a:rPr>
                        <a:t>Epidemy</a:t>
                      </a:r>
                      <a:r>
                        <a:rPr lang="cs-CZ" sz="2600" u="none" strike="noStrike" dirty="0">
                          <a:effectLst/>
                        </a:rPr>
                        <a:t> - </a:t>
                      </a:r>
                      <a:r>
                        <a:rPr lang="cs-CZ" sz="2600" u="none" strike="noStrike" dirty="0" err="1">
                          <a:effectLst/>
                        </a:rPr>
                        <a:t>middle</a:t>
                      </a:r>
                      <a:r>
                        <a:rPr lang="cs-CZ" sz="2600" u="none" strike="noStrike" dirty="0">
                          <a:effectLst/>
                        </a:rPr>
                        <a:t> </a:t>
                      </a:r>
                      <a:r>
                        <a:rPr lang="cs-CZ" sz="2600" u="none" strike="noStrike" dirty="0" err="1">
                          <a:effectLst/>
                        </a:rPr>
                        <a:t>costs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400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360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440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669347"/>
                  </a:ext>
                </a:extLst>
              </a:tr>
              <a:tr h="3651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u="none" strike="noStrike" dirty="0">
                          <a:effectLst/>
                        </a:rPr>
                        <a:t>C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u="none" strike="noStrike" dirty="0" err="1">
                          <a:effectLst/>
                        </a:rPr>
                        <a:t>Epidemy</a:t>
                      </a:r>
                      <a:r>
                        <a:rPr lang="cs-CZ" sz="2600" u="none" strike="noStrike" dirty="0">
                          <a:effectLst/>
                        </a:rPr>
                        <a:t> - </a:t>
                      </a:r>
                      <a:r>
                        <a:rPr lang="cs-CZ" sz="2600" u="none" strike="noStrike" dirty="0" err="1">
                          <a:effectLst/>
                        </a:rPr>
                        <a:t>large</a:t>
                      </a:r>
                      <a:r>
                        <a:rPr lang="cs-CZ" sz="2600" u="none" strike="noStrike" dirty="0">
                          <a:effectLst/>
                        </a:rPr>
                        <a:t> </a:t>
                      </a:r>
                      <a:r>
                        <a:rPr lang="cs-CZ" sz="2600" u="none" strike="noStrike" dirty="0" err="1">
                          <a:effectLst/>
                        </a:rPr>
                        <a:t>costs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 dirty="0">
                          <a:effectLst/>
                        </a:rPr>
                        <a:t>600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520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680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670331"/>
                  </a:ext>
                </a:extLst>
              </a:tr>
              <a:tr h="3651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u="none" strike="noStrike" dirty="0">
                          <a:effectLst/>
                        </a:rPr>
                        <a:t>D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u="none" strike="noStrike" dirty="0" err="1">
                          <a:effectLst/>
                        </a:rPr>
                        <a:t>system</a:t>
                      </a:r>
                      <a:r>
                        <a:rPr lang="cs-CZ" sz="2600" u="none" strike="noStrike" dirty="0">
                          <a:effectLst/>
                        </a:rPr>
                        <a:t> </a:t>
                      </a:r>
                      <a:r>
                        <a:rPr lang="cs-CZ" sz="2600" u="none" strike="noStrike" dirty="0" err="1">
                          <a:effectLst/>
                        </a:rPr>
                        <a:t>of</a:t>
                      </a:r>
                      <a:r>
                        <a:rPr lang="cs-CZ" sz="2600" u="none" strike="noStrike" dirty="0">
                          <a:effectLst/>
                        </a:rPr>
                        <a:t> early </a:t>
                      </a:r>
                      <a:r>
                        <a:rPr lang="cs-CZ" sz="2600" u="none" strike="noStrike" dirty="0" err="1">
                          <a:effectLst/>
                        </a:rPr>
                        <a:t>warning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 dirty="0">
                          <a:effectLst/>
                        </a:rPr>
                        <a:t>120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 dirty="0">
                          <a:effectLst/>
                        </a:rPr>
                        <a:t>100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140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5995405"/>
                  </a:ext>
                </a:extLst>
              </a:tr>
              <a:tr h="3651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u="none" strike="noStrike" dirty="0">
                          <a:effectLst/>
                        </a:rPr>
                        <a:t>E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600" u="none" strike="noStrike">
                          <a:effectLst/>
                        </a:rPr>
                        <a:t>vaccination (after alert)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>
                          <a:effectLst/>
                        </a:rPr>
                        <a:t>400</a:t>
                      </a:r>
                      <a:endParaRPr lang="cs-CZ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 dirty="0">
                          <a:effectLst/>
                        </a:rPr>
                        <a:t>360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600" u="none" strike="noStrike" dirty="0">
                          <a:effectLst/>
                        </a:rPr>
                        <a:t>440</a:t>
                      </a:r>
                      <a:endParaRPr lang="cs-CZ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70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53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8497-6652-459D-B226-30B30ED0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Sensitivity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EC2BD5-74D7-4B0A-8731-D42F4005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Sensitivity is very low for textbook example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E071845-8A69-4966-9B4E-6DA5DD00F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38871"/>
              </p:ext>
            </p:extLst>
          </p:nvPr>
        </p:nvGraphicFramePr>
        <p:xfrm>
          <a:off x="455479" y="3197576"/>
          <a:ext cx="9359730" cy="3611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666">
                  <a:extLst>
                    <a:ext uri="{9D8B030D-6E8A-4147-A177-3AD203B41FA5}">
                      <a16:colId xmlns:a16="http://schemas.microsoft.com/office/drawing/2014/main" val="2310707820"/>
                    </a:ext>
                  </a:extLst>
                </a:gridCol>
                <a:gridCol w="3793788">
                  <a:extLst>
                    <a:ext uri="{9D8B030D-6E8A-4147-A177-3AD203B41FA5}">
                      <a16:colId xmlns:a16="http://schemas.microsoft.com/office/drawing/2014/main" val="1332134912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3524841494"/>
                    </a:ext>
                  </a:extLst>
                </a:gridCol>
                <a:gridCol w="1765042">
                  <a:extLst>
                    <a:ext uri="{9D8B030D-6E8A-4147-A177-3AD203B41FA5}">
                      <a16:colId xmlns:a16="http://schemas.microsoft.com/office/drawing/2014/main" val="2405287579"/>
                    </a:ext>
                  </a:extLst>
                </a:gridCol>
                <a:gridCol w="1435358">
                  <a:extLst>
                    <a:ext uri="{9D8B030D-6E8A-4147-A177-3AD203B41FA5}">
                      <a16:colId xmlns:a16="http://schemas.microsoft.com/office/drawing/2014/main" val="4214854242"/>
                    </a:ext>
                  </a:extLst>
                </a:gridCol>
              </a:tblGrid>
              <a:tr h="1504392">
                <a:tc>
                  <a:txBody>
                    <a:bodyPr/>
                    <a:lstStyle/>
                    <a:p>
                      <a:pPr algn="l" fontAlgn="b"/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b="1" u="none" strike="noStrike" dirty="0" err="1">
                          <a:effectLst/>
                        </a:rPr>
                        <a:t>variable</a:t>
                      </a:r>
                      <a:endParaRPr lang="cs-CZ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>
                          <a:effectLst/>
                        </a:rPr>
                        <a:t>cost lower limit </a:t>
                      </a:r>
                      <a:endParaRPr lang="cs-CZ" sz="25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2500" b="1" u="none" strike="noStrike" dirty="0">
                          <a:effectLst/>
                        </a:rPr>
                        <a:t>(mil. EUR)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500" b="1" u="none" strike="noStrike" dirty="0">
                          <a:effectLst/>
                        </a:rPr>
                        <a:t>costs upper limit </a:t>
                      </a:r>
                      <a:endParaRPr lang="cs-CZ" sz="25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sv-SE" sz="2500" b="1" u="none" strike="noStrike" dirty="0">
                          <a:effectLst/>
                        </a:rPr>
                        <a:t>(mil. EUR)</a:t>
                      </a:r>
                      <a:endParaRPr lang="sv-SE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b="1" u="none" strike="noStrike" dirty="0" err="1">
                          <a:effectLst/>
                        </a:rPr>
                        <a:t>cost</a:t>
                      </a:r>
                      <a:r>
                        <a:rPr lang="cs-CZ" sz="2500" b="1" u="none" strike="noStrike" dirty="0">
                          <a:effectLst/>
                        </a:rPr>
                        <a:t> </a:t>
                      </a:r>
                      <a:r>
                        <a:rPr lang="cs-CZ" sz="2500" b="1" u="none" strike="noStrike" dirty="0" err="1">
                          <a:effectLst/>
                        </a:rPr>
                        <a:t>difference</a:t>
                      </a:r>
                      <a:r>
                        <a:rPr lang="cs-CZ" sz="2500" b="1" u="none" strike="noStrike" dirty="0">
                          <a:effectLst/>
                        </a:rPr>
                        <a:t> (mil. EUR)</a:t>
                      </a:r>
                      <a:endParaRPr lang="cs-CZ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9139406"/>
                  </a:ext>
                </a:extLst>
              </a:tr>
              <a:tr h="421398"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A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 dirty="0" err="1">
                          <a:effectLst/>
                        </a:rPr>
                        <a:t>Epidemy</a:t>
                      </a:r>
                      <a:r>
                        <a:rPr lang="cs-CZ" sz="2500" u="none" strike="noStrike" dirty="0">
                          <a:effectLst/>
                        </a:rPr>
                        <a:t> - </a:t>
                      </a:r>
                      <a:r>
                        <a:rPr lang="cs-CZ" sz="2500" u="none" strike="noStrike" dirty="0" err="1">
                          <a:effectLst/>
                        </a:rPr>
                        <a:t>small</a:t>
                      </a:r>
                      <a:r>
                        <a:rPr lang="cs-CZ" sz="2500" u="none" strike="noStrike" dirty="0">
                          <a:effectLst/>
                        </a:rPr>
                        <a:t> </a:t>
                      </a:r>
                      <a:r>
                        <a:rPr lang="cs-CZ" sz="2500" u="none" strike="noStrike" dirty="0" err="1">
                          <a:effectLst/>
                        </a:rPr>
                        <a:t>costs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378,75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383,25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4,5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126043"/>
                  </a:ext>
                </a:extLst>
              </a:tr>
              <a:tr h="421398"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B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 dirty="0" err="1">
                          <a:effectLst/>
                        </a:rPr>
                        <a:t>Epidemy</a:t>
                      </a:r>
                      <a:r>
                        <a:rPr lang="cs-CZ" sz="2500" u="none" strike="noStrike" dirty="0">
                          <a:effectLst/>
                        </a:rPr>
                        <a:t> - </a:t>
                      </a:r>
                      <a:r>
                        <a:rPr lang="cs-CZ" sz="2500" u="none" strike="noStrike" dirty="0" err="1">
                          <a:effectLst/>
                        </a:rPr>
                        <a:t>middle</a:t>
                      </a:r>
                      <a:r>
                        <a:rPr lang="cs-CZ" sz="2500" u="none" strike="noStrike" dirty="0">
                          <a:effectLst/>
                        </a:rPr>
                        <a:t> </a:t>
                      </a:r>
                      <a:r>
                        <a:rPr lang="cs-CZ" sz="2500" u="none" strike="noStrike" dirty="0" err="1">
                          <a:effectLst/>
                        </a:rPr>
                        <a:t>costs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372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390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18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325108"/>
                  </a:ext>
                </a:extLst>
              </a:tr>
              <a:tr h="421398"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C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Epidemy - large costs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345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417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72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429380"/>
                  </a:ext>
                </a:extLst>
              </a:tr>
              <a:tr h="421398"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D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 dirty="0" err="1">
                          <a:effectLst/>
                        </a:rPr>
                        <a:t>system</a:t>
                      </a:r>
                      <a:r>
                        <a:rPr lang="cs-CZ" sz="2500" u="none" strike="noStrike" dirty="0">
                          <a:effectLst/>
                        </a:rPr>
                        <a:t> </a:t>
                      </a:r>
                      <a:r>
                        <a:rPr lang="cs-CZ" sz="2500" u="none" strike="noStrike" dirty="0" err="1">
                          <a:effectLst/>
                        </a:rPr>
                        <a:t>of</a:t>
                      </a:r>
                      <a:r>
                        <a:rPr lang="cs-CZ" sz="2500" u="none" strike="noStrike" dirty="0">
                          <a:effectLst/>
                        </a:rPr>
                        <a:t> early </a:t>
                      </a:r>
                      <a:r>
                        <a:rPr lang="cs-CZ" sz="2500" u="none" strike="noStrike" dirty="0" err="1">
                          <a:effectLst/>
                        </a:rPr>
                        <a:t>warning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400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440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40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494366"/>
                  </a:ext>
                </a:extLst>
              </a:tr>
              <a:tr h="421398"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>
                          <a:effectLst/>
                        </a:rPr>
                        <a:t>E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500" u="none" strike="noStrike" dirty="0" err="1">
                          <a:effectLst/>
                        </a:rPr>
                        <a:t>vaccination</a:t>
                      </a:r>
                      <a:r>
                        <a:rPr lang="cs-CZ" sz="2500" u="none" strike="noStrike" dirty="0">
                          <a:effectLst/>
                        </a:rPr>
                        <a:t> (</a:t>
                      </a:r>
                      <a:r>
                        <a:rPr lang="cs-CZ" sz="2500" u="none" strike="noStrike" dirty="0" err="1">
                          <a:effectLst/>
                        </a:rPr>
                        <a:t>after</a:t>
                      </a:r>
                      <a:r>
                        <a:rPr lang="cs-CZ" sz="2500" u="none" strike="noStrike" dirty="0">
                          <a:effectLst/>
                        </a:rPr>
                        <a:t> </a:t>
                      </a:r>
                      <a:r>
                        <a:rPr lang="cs-CZ" sz="2500" u="none" strike="noStrike" dirty="0" err="1">
                          <a:effectLst/>
                        </a:rPr>
                        <a:t>alert</a:t>
                      </a:r>
                      <a:r>
                        <a:rPr lang="cs-CZ" sz="2500" u="none" strike="noStrike" dirty="0">
                          <a:effectLst/>
                        </a:rPr>
                        <a:t>)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390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>
                          <a:effectLst/>
                        </a:rPr>
                        <a:t>435</a:t>
                      </a:r>
                      <a:endParaRPr lang="cs-CZ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u="none" strike="noStrike" dirty="0">
                          <a:effectLst/>
                        </a:rPr>
                        <a:t>45</a:t>
                      </a:r>
                      <a:endParaRPr lang="cs-CZ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52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86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2A99A-7F6E-4EA8-ADC6-D379F304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using tornado diagram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B06E1B2-F535-43D6-9618-7FDF3113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077" y="2012950"/>
            <a:ext cx="7832472" cy="47958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1C98F5-A974-4928-8C34-666D3D2D2EE0}"/>
              </a:ext>
            </a:extLst>
          </p:cNvPr>
          <p:cNvSpPr txBox="1"/>
          <p:nvPr/>
        </p:nvSpPr>
        <p:spPr>
          <a:xfrm>
            <a:off x="7996136" y="4313589"/>
            <a:ext cx="111868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 </a:t>
            </a:r>
            <a:r>
              <a:rPr lang="cs-CZ" sz="1400" dirty="0" err="1">
                <a:solidFill>
                  <a:schemeClr val="bg1"/>
                </a:solidFill>
              </a:rPr>
              <a:t>lower</a:t>
            </a:r>
            <a:r>
              <a:rPr lang="cs-CZ" sz="1400" dirty="0">
                <a:solidFill>
                  <a:schemeClr val="bg1"/>
                </a:solidFill>
              </a:rPr>
              <a:t> limit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D01C63-1955-41DB-B8D5-2CB76C9E8C34}"/>
              </a:ext>
            </a:extLst>
          </p:cNvPr>
          <p:cNvSpPr txBox="1"/>
          <p:nvPr/>
        </p:nvSpPr>
        <p:spPr>
          <a:xfrm>
            <a:off x="7996136" y="4621366"/>
            <a:ext cx="12159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N </a:t>
            </a:r>
            <a:r>
              <a:rPr lang="cs-CZ" sz="1400" dirty="0" err="1">
                <a:solidFill>
                  <a:schemeClr val="bg1"/>
                </a:solidFill>
              </a:rPr>
              <a:t>upper</a:t>
            </a:r>
            <a:r>
              <a:rPr lang="cs-CZ" sz="1400" dirty="0">
                <a:solidFill>
                  <a:schemeClr val="bg1"/>
                </a:solidFill>
              </a:rPr>
              <a:t> limit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6BE6DC-00B1-4369-86DA-CABAB2057BDB}"/>
              </a:ext>
            </a:extLst>
          </p:cNvPr>
          <p:cNvSpPr txBox="1"/>
          <p:nvPr/>
        </p:nvSpPr>
        <p:spPr>
          <a:xfrm>
            <a:off x="5658255" y="2051862"/>
            <a:ext cx="111868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Tree</a:t>
            </a:r>
            <a:r>
              <a:rPr lang="cs-CZ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D591DA-4E89-49FE-A5BC-75534B3F0ED8}"/>
              </a:ext>
            </a:extLst>
          </p:cNvPr>
          <p:cNvSpPr txBox="1"/>
          <p:nvPr/>
        </p:nvSpPr>
        <p:spPr>
          <a:xfrm>
            <a:off x="3174460" y="2888575"/>
            <a:ext cx="2483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Epidemy</a:t>
            </a:r>
            <a:r>
              <a:rPr lang="cs-CZ" sz="2000" b="1" dirty="0">
                <a:solidFill>
                  <a:schemeClr val="bg1"/>
                </a:solidFill>
              </a:rPr>
              <a:t> – </a:t>
            </a:r>
            <a:r>
              <a:rPr lang="cs-CZ" sz="2000" b="1" dirty="0" err="1">
                <a:solidFill>
                  <a:schemeClr val="bg1"/>
                </a:solidFill>
              </a:rPr>
              <a:t>large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costs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F0857E-C946-4325-8227-496C3302B6D5}"/>
              </a:ext>
            </a:extLst>
          </p:cNvPr>
          <p:cNvSpPr txBox="1"/>
          <p:nvPr/>
        </p:nvSpPr>
        <p:spPr>
          <a:xfrm>
            <a:off x="2934511" y="3611192"/>
            <a:ext cx="272374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Vaccination</a:t>
            </a:r>
            <a:r>
              <a:rPr lang="cs-CZ" sz="2000" b="1" dirty="0">
                <a:solidFill>
                  <a:schemeClr val="bg1"/>
                </a:solidFill>
              </a:rPr>
              <a:t> (</a:t>
            </a:r>
            <a:r>
              <a:rPr lang="cs-CZ" sz="2000" b="1" dirty="0" err="1">
                <a:solidFill>
                  <a:schemeClr val="bg1"/>
                </a:solidFill>
              </a:rPr>
              <a:t>after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alert</a:t>
            </a:r>
            <a:r>
              <a:rPr lang="cs-CZ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AD0EE4-21AD-4733-BA03-2F96E1332BD9}"/>
              </a:ext>
            </a:extLst>
          </p:cNvPr>
          <p:cNvSpPr txBox="1"/>
          <p:nvPr/>
        </p:nvSpPr>
        <p:spPr>
          <a:xfrm>
            <a:off x="3174460" y="4369656"/>
            <a:ext cx="2483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Early </a:t>
            </a:r>
            <a:r>
              <a:rPr lang="cs-CZ" sz="2000" b="1" dirty="0" err="1">
                <a:solidFill>
                  <a:schemeClr val="bg1"/>
                </a:solidFill>
              </a:rPr>
              <a:t>warning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system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D9411B-3283-4DF5-B5EA-ACD5795669D4}"/>
              </a:ext>
            </a:extLst>
          </p:cNvPr>
          <p:cNvSpPr txBox="1"/>
          <p:nvPr/>
        </p:nvSpPr>
        <p:spPr>
          <a:xfrm>
            <a:off x="2970179" y="5128120"/>
            <a:ext cx="268807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Epidemy</a:t>
            </a:r>
            <a:r>
              <a:rPr lang="cs-CZ" sz="2000" b="1" dirty="0">
                <a:solidFill>
                  <a:schemeClr val="bg1"/>
                </a:solidFill>
              </a:rPr>
              <a:t> – </a:t>
            </a:r>
            <a:r>
              <a:rPr lang="cs-CZ" sz="2000" b="1" dirty="0" err="1">
                <a:solidFill>
                  <a:schemeClr val="bg1"/>
                </a:solidFill>
              </a:rPr>
              <a:t>middle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costs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D18EEF-9A87-4696-B9C2-3440C472B4F7}"/>
              </a:ext>
            </a:extLst>
          </p:cNvPr>
          <p:cNvSpPr txBox="1"/>
          <p:nvPr/>
        </p:nvSpPr>
        <p:spPr>
          <a:xfrm>
            <a:off x="3174460" y="5886584"/>
            <a:ext cx="2483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Epidemy</a:t>
            </a:r>
            <a:r>
              <a:rPr lang="cs-CZ" sz="2000" b="1" dirty="0">
                <a:solidFill>
                  <a:schemeClr val="bg1"/>
                </a:solidFill>
              </a:rPr>
              <a:t> – </a:t>
            </a:r>
            <a:r>
              <a:rPr lang="cs-CZ" sz="2000" b="1" dirty="0" err="1">
                <a:solidFill>
                  <a:schemeClr val="bg1"/>
                </a:solidFill>
              </a:rPr>
              <a:t>small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costs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1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DE02-AE61-4A58-80C5-FE1CC0287C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842" y="647700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Brainstorming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C0D71C-ACC5-4228-A09E-98D9262530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842" y="1813398"/>
            <a:ext cx="8870950" cy="43846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team method</a:t>
            </a:r>
          </a:p>
          <a:p>
            <a:pPr lvl="0"/>
            <a:r>
              <a:rPr lang="en-GB" dirty="0"/>
              <a:t>traditionally uses chalk and blackboard</a:t>
            </a:r>
          </a:p>
          <a:p>
            <a:pPr lvl="0"/>
            <a:r>
              <a:rPr lang="en-GB" dirty="0"/>
              <a:t>team leader specifies theme in the middle of the blackboard</a:t>
            </a:r>
          </a:p>
          <a:p>
            <a:pPr lvl="0"/>
            <a:r>
              <a:rPr lang="en-GB" dirty="0"/>
              <a:t>team members voice their ideas and leader writes them down and notes connections between them</a:t>
            </a:r>
          </a:p>
          <a:p>
            <a:pPr lvl="0"/>
            <a:r>
              <a:rPr lang="en-GB" dirty="0"/>
              <a:t>usage</a:t>
            </a:r>
          </a:p>
          <a:p>
            <a:pPr lvl="1"/>
            <a:r>
              <a:rPr lang="en-GB" dirty="0"/>
              <a:t>management</a:t>
            </a:r>
          </a:p>
          <a:p>
            <a:pPr lvl="1"/>
            <a:r>
              <a:rPr lang="en-GB" dirty="0"/>
              <a:t>economic forecasting</a:t>
            </a:r>
          </a:p>
          <a:p>
            <a:pPr lvl="1"/>
            <a:r>
              <a:rPr lang="en-GB" dirty="0"/>
              <a:t>when searching for the way to continue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6782E5-1A8B-4167-8D08-F61AAEEB97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33157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C99541-0C94-49A7-B717-AA583B6CADC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039" y="3275859"/>
            <a:ext cx="0" cy="1007956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E4CA6A2-9CD0-4B01-BF9D-F837181991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9923" y="785144"/>
            <a:ext cx="2787218" cy="6065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en-US" sz="3400">
                <a:solidFill>
                  <a:srgbClr val="FFFFFF"/>
                </a:solidFill>
              </a:rPr>
              <a:t>Brainstorming rules</a:t>
            </a:r>
          </a:p>
        </p:txBody>
      </p:sp>
      <p:graphicFrame>
        <p:nvGraphicFramePr>
          <p:cNvPr id="5" name="Zástupný symbol pro text 2"/>
          <p:cNvGraphicFramePr/>
          <p:nvPr>
            <p:extLst>
              <p:ext uri="{D42A27DB-BD31-4B8C-83A1-F6EECF244321}">
                <p14:modId xmlns:p14="http://schemas.microsoft.com/office/powerpoint/2010/main" val="1941774107"/>
              </p:ext>
            </p:extLst>
          </p:nvPr>
        </p:nvGraphicFramePr>
        <p:xfrm>
          <a:off x="4365645" y="708720"/>
          <a:ext cx="5183384" cy="614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5B7FD4-9D12-49A1-A2A5-02DCE9013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039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2C19A10-F747-49E8-98CC-9D98585D84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876" y="353669"/>
            <a:ext cx="4641427" cy="433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A95E1F30-D38B-44BF-99C8-9FBA9339D9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1569" y="353669"/>
            <a:ext cx="4641428" cy="433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8D55F-380B-47CE-8899-0AE94F74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0142" y="1089641"/>
            <a:ext cx="4112895" cy="28604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CF9EF-C0F6-4F8C-A14B-74B05C835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5435835" y="1129514"/>
            <a:ext cx="4112895" cy="2780753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808B64-A032-405B-B2DB-E6DF554A6B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0078" y="5117588"/>
            <a:ext cx="7560468" cy="12123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/>
            <a:r>
              <a:rPr lang="en-US" sz="4200"/>
              <a:t>Brainstorming – number of ideas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014459-311A-481E-B680-6A905EAB2D3A}"/>
              </a:ext>
            </a:extLst>
          </p:cNvPr>
          <p:cNvSpPr txBox="1"/>
          <p:nvPr/>
        </p:nvSpPr>
        <p:spPr>
          <a:xfrm>
            <a:off x="1449421" y="3550597"/>
            <a:ext cx="24610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No.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people</a:t>
            </a:r>
            <a:r>
              <a:rPr lang="cs-CZ" dirty="0">
                <a:solidFill>
                  <a:schemeClr val="bg1"/>
                </a:solidFill>
              </a:rPr>
              <a:t> on </a:t>
            </a:r>
            <a:r>
              <a:rPr lang="cs-CZ" dirty="0" err="1">
                <a:solidFill>
                  <a:schemeClr val="bg1"/>
                </a:solidFill>
              </a:rPr>
              <a:t>group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86F29B-998A-43C2-9FC0-7CC8AF4B5E4D}"/>
              </a:ext>
            </a:extLst>
          </p:cNvPr>
          <p:cNvSpPr txBox="1"/>
          <p:nvPr/>
        </p:nvSpPr>
        <p:spPr>
          <a:xfrm>
            <a:off x="1209546" y="1129514"/>
            <a:ext cx="294084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No.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ideas</a:t>
            </a:r>
            <a:r>
              <a:rPr lang="cs-CZ" dirty="0">
                <a:solidFill>
                  <a:schemeClr val="bg1"/>
                </a:solidFill>
              </a:rPr>
              <a:t> in brainstorming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EA67B9-1DE8-4209-AC5E-E8473F9F8763}"/>
              </a:ext>
            </a:extLst>
          </p:cNvPr>
          <p:cNvSpPr txBox="1"/>
          <p:nvPr/>
        </p:nvSpPr>
        <p:spPr>
          <a:xfrm>
            <a:off x="6359448" y="3521320"/>
            <a:ext cx="24610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No.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people</a:t>
            </a:r>
            <a:r>
              <a:rPr lang="cs-CZ" dirty="0">
                <a:solidFill>
                  <a:schemeClr val="bg1"/>
                </a:solidFill>
              </a:rPr>
              <a:t> on </a:t>
            </a:r>
            <a:r>
              <a:rPr lang="cs-CZ" dirty="0" err="1">
                <a:solidFill>
                  <a:schemeClr val="bg1"/>
                </a:solidFill>
              </a:rPr>
              <a:t>group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DAE279-DEB7-4593-99A4-3ADCAFBF9143}"/>
              </a:ext>
            </a:extLst>
          </p:cNvPr>
          <p:cNvSpPr txBox="1"/>
          <p:nvPr/>
        </p:nvSpPr>
        <p:spPr>
          <a:xfrm>
            <a:off x="5674592" y="1223548"/>
            <a:ext cx="36353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No.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ideas</a:t>
            </a:r>
            <a:r>
              <a:rPr lang="cs-CZ" dirty="0">
                <a:solidFill>
                  <a:schemeClr val="bg1"/>
                </a:solidFill>
              </a:rPr>
              <a:t> in brainstorming/person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C9C70-D701-4E02-9A42-F92FA45CA6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7256" y="511512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Mind maps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7936F9-A8DF-46AC-81A4-BE377EA98D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6383" y="1638300"/>
            <a:ext cx="8870950" cy="43846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Usually with usage of the computers – it is possible to use pen and paper but only for limited purposes</a:t>
            </a:r>
          </a:p>
          <a:p>
            <a:pPr lvl="0"/>
            <a:r>
              <a:rPr lang="en-GB" dirty="0"/>
              <a:t>more individual method – usually not used in the larger team meetings (unlike brainstorming)</a:t>
            </a:r>
          </a:p>
          <a:p>
            <a:pPr lvl="0"/>
            <a:r>
              <a:rPr lang="en-GB" dirty="0"/>
              <a:t>it is possible to use the software as replacement for blackboard in brainstorming – but is not used usually that way</a:t>
            </a:r>
          </a:p>
          <a:p>
            <a:pPr lvl="0"/>
            <a:r>
              <a:rPr lang="en-GB" dirty="0"/>
              <a:t>main goal of the usage is to gather and organize knowledge, ideas in certain area</a:t>
            </a:r>
          </a:p>
          <a:p>
            <a:pPr lvl="0"/>
            <a:r>
              <a:rPr lang="en-GB" dirty="0"/>
              <a:t>result is the </a:t>
            </a:r>
            <a:r>
              <a:rPr lang="en-GB" b="1" dirty="0"/>
              <a:t>mind map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2B21B-B953-44AC-8CE9-1D3510ACA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2989" b="-1"/>
          <a:stretch/>
        </p:blipFill>
        <p:spPr>
          <a:xfrm>
            <a:off x="20" y="10"/>
            <a:ext cx="10080605" cy="755966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93D2EF-9416-49E2-BD99-611F2A27F6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64471"/>
            <a:ext cx="10080625" cy="8119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812006-51F5-43D5-BE67-5F03D1EA684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78315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12285B-0C9E-4CB8-83A8-4834020F057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62538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18EDB3B-D81B-44D8-8E5E-C7BE64F58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151" y="5861272"/>
            <a:ext cx="9269450" cy="8210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/>
            <a:r>
              <a:rPr lang="en-US" sz="3500"/>
              <a:t>Mind map - example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1772C-0B8E-4F6C-95B1-8C37276BD9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3324" b="1"/>
          <a:stretch/>
        </p:blipFill>
        <p:spPr>
          <a:xfrm>
            <a:off x="20" y="10"/>
            <a:ext cx="10080605" cy="755966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93D2EF-9416-49E2-BD99-611F2A27F6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64471"/>
            <a:ext cx="10080625" cy="8119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812006-51F5-43D5-BE67-5F03D1EA684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78315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12285B-0C9E-4CB8-83A8-4834020F057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62538"/>
            <a:ext cx="100806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AD3496B-C65A-4358-B3C2-7ED598B74C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151" y="5861272"/>
            <a:ext cx="9269450" cy="8210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/>
            <a:r>
              <a:rPr lang="en-US" sz="3500"/>
              <a:t>Mind map -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2D64-67FE-4F76-B61C-88E110DA0E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7592" y="599062"/>
            <a:ext cx="7056438" cy="647700"/>
          </a:xfrm>
        </p:spPr>
        <p:txBody>
          <a:bodyPr>
            <a:normAutofit fontScale="90000"/>
          </a:bodyPr>
          <a:lstStyle/>
          <a:p>
            <a:pPr lvl="0"/>
            <a:r>
              <a:rPr lang="en-GB"/>
              <a:t>Mind map – pen and paper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4DB1F2-B551-4BCC-89B9-368D6BC132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4749" y="1969041"/>
            <a:ext cx="8870950" cy="4384675"/>
          </a:xfrm>
        </p:spPr>
        <p:txBody>
          <a:bodyPr/>
          <a:lstStyle/>
          <a:p>
            <a:pPr lvl="0"/>
            <a:r>
              <a:rPr lang="en-GB" dirty="0"/>
              <a:t>More resource-intensive (time and crayons)</a:t>
            </a:r>
          </a:p>
          <a:p>
            <a:pPr lvl="0"/>
            <a:r>
              <a:rPr lang="en-GB" dirty="0"/>
              <a:t>good to battle boredom (at the meetings)</a:t>
            </a:r>
          </a:p>
          <a:p>
            <a:pPr lvl="0"/>
            <a:r>
              <a:rPr lang="en-GB" dirty="0"/>
              <a:t>it can have artistic value (or not, depends on your talent :-)</a:t>
            </a:r>
          </a:p>
          <a:p>
            <a:pPr lvl="0"/>
            <a:r>
              <a:rPr lang="en-GB" dirty="0"/>
              <a:t>In praxis we use rather software, because of</a:t>
            </a:r>
          </a:p>
          <a:p>
            <a:pPr lvl="1"/>
            <a:r>
              <a:rPr lang="en-GB" dirty="0"/>
              <a:t>speed</a:t>
            </a:r>
          </a:p>
          <a:p>
            <a:pPr lvl="1"/>
            <a:r>
              <a:rPr lang="en-GB" dirty="0"/>
              <a:t>standardized looks of the maps</a:t>
            </a:r>
          </a:p>
          <a:p>
            <a:pPr lvl="1"/>
            <a:r>
              <a:rPr lang="en-GB" dirty="0"/>
              <a:t>possibilities to link maps between themselves and to the various 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1303</Words>
  <Application>Microsoft Office PowerPoint</Application>
  <PresentationFormat>Vlastní</PresentationFormat>
  <Paragraphs>253</Paragraphs>
  <Slides>27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Cabin</vt:lpstr>
      <vt:lpstr>Calibri</vt:lpstr>
      <vt:lpstr>Calibri Light</vt:lpstr>
      <vt:lpstr>Tahoma</vt:lpstr>
      <vt:lpstr>Times New Roman</vt:lpstr>
      <vt:lpstr>Office Theme</vt:lpstr>
      <vt:lpstr>Prezentace aplikace PowerPoint</vt:lpstr>
      <vt:lpstr>Brainstorming and minmap</vt:lpstr>
      <vt:lpstr>Brainstorming</vt:lpstr>
      <vt:lpstr>Brainstorming rules</vt:lpstr>
      <vt:lpstr>Brainstorming – number of ideas</vt:lpstr>
      <vt:lpstr>Mind maps</vt:lpstr>
      <vt:lpstr>Mind map - example</vt:lpstr>
      <vt:lpstr>Mind map - example</vt:lpstr>
      <vt:lpstr>Mind map – pen and paper</vt:lpstr>
      <vt:lpstr>Mind maps - software</vt:lpstr>
      <vt:lpstr>Free Mind</vt:lpstr>
      <vt:lpstr>Delphi method</vt:lpstr>
      <vt:lpstr>Advantages</vt:lpstr>
      <vt:lpstr>Disadvantages</vt:lpstr>
      <vt:lpstr>Typology of answers</vt:lpstr>
      <vt:lpstr>Evaluation is possible using graphs</vt:lpstr>
      <vt:lpstr>Bias </vt:lpstr>
      <vt:lpstr>Prezentace aplikace PowerPoint</vt:lpstr>
      <vt:lpstr>Prezentace aplikace PowerPoint</vt:lpstr>
      <vt:lpstr>Bias</vt:lpstr>
      <vt:lpstr>Other problems</vt:lpstr>
      <vt:lpstr>World cloud</vt:lpstr>
      <vt:lpstr>Sensitivity analysis</vt:lpstr>
      <vt:lpstr>Outline of the analysis</vt:lpstr>
      <vt:lpstr>How to do it for decision tree?</vt:lpstr>
      <vt:lpstr>Sensitivity</vt:lpstr>
      <vt:lpstr>Sensitivity using tornado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Senovsky Pavel</cp:lastModifiedBy>
  <cp:revision>87</cp:revision>
  <dcterms:created xsi:type="dcterms:W3CDTF">2013-03-11T07:55:50Z</dcterms:created>
  <dcterms:modified xsi:type="dcterms:W3CDTF">2017-10-31T06:35:36Z</dcterms:modified>
</cp:coreProperties>
</file>