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</p:sldMasterIdLst>
  <p:notesMasterIdLst>
    <p:notesMasterId r:id="rId36"/>
  </p:notesMasterIdLst>
  <p:sldIdLst>
    <p:sldId id="256" r:id="rId2"/>
    <p:sldId id="280" r:id="rId3"/>
    <p:sldId id="281" r:id="rId4"/>
    <p:sldId id="282" r:id="rId5"/>
    <p:sldId id="283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8" r:id="rId30"/>
    <p:sldId id="284" r:id="rId31"/>
    <p:sldId id="285" r:id="rId32"/>
    <p:sldId id="286" r:id="rId33"/>
    <p:sldId id="287" r:id="rId34"/>
    <p:sldId id="289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74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D13C8F0-D676-46E4-A64A-BB72D8EE3665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E3673EE-065E-4477-9D11-5AB3132341A7}" type="slidenum">
              <a:rPr lang="cs-CZ" altLang="cs-CZ"/>
              <a:pPr eaLnBrk="1" hangingPunct="1"/>
              <a:t>1</a:t>
            </a:fld>
            <a:endParaRPr lang="cs-CZ" altLang="cs-CZ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65E9D8D-D11E-4892-BF99-4C04DE0E4F83}" type="slidenum">
              <a:rPr lang="cs-CZ" altLang="cs-CZ"/>
              <a:pPr eaLnBrk="1" hangingPunct="1"/>
              <a:t>14</a:t>
            </a:fld>
            <a:endParaRPr lang="cs-CZ" altLang="cs-CZ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AFE097A-C90B-468F-A0C6-05AB698A95CD}" type="slidenum">
              <a:rPr lang="cs-CZ" altLang="cs-CZ"/>
              <a:pPr eaLnBrk="1" hangingPunct="1"/>
              <a:t>15</a:t>
            </a:fld>
            <a:endParaRPr lang="cs-CZ" altLang="cs-CZ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1B4F22B-370D-4EE8-81EC-EB386E129DBD}" type="slidenum">
              <a:rPr lang="cs-CZ" altLang="cs-CZ"/>
              <a:pPr eaLnBrk="1" hangingPunct="1"/>
              <a:t>16</a:t>
            </a:fld>
            <a:endParaRPr lang="cs-CZ" altLang="cs-CZ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D4C6707-C9D9-4995-AEC9-29A9F2CDDF80}" type="slidenum">
              <a:rPr lang="cs-CZ" altLang="cs-CZ"/>
              <a:pPr eaLnBrk="1" hangingPunct="1"/>
              <a:t>17</a:t>
            </a:fld>
            <a:endParaRPr lang="cs-CZ" altLang="cs-CZ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7FE5FE0-DE9D-474C-9B56-CCBCA74039F0}" type="slidenum">
              <a:rPr lang="cs-CZ" altLang="cs-CZ"/>
              <a:pPr eaLnBrk="1" hangingPunct="1"/>
              <a:t>18</a:t>
            </a:fld>
            <a:endParaRPr lang="cs-CZ" altLang="cs-CZ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0DE5E90-736A-4185-A616-7F623AD48215}" type="slidenum">
              <a:rPr lang="cs-CZ" altLang="cs-CZ"/>
              <a:pPr eaLnBrk="1" hangingPunct="1"/>
              <a:t>19</a:t>
            </a:fld>
            <a:endParaRPr lang="cs-CZ" altLang="cs-CZ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41D5BC7-831D-4AD5-A093-140D0BCB027B}" type="slidenum">
              <a:rPr lang="cs-CZ" altLang="cs-CZ"/>
              <a:pPr eaLnBrk="1" hangingPunct="1"/>
              <a:t>20</a:t>
            </a:fld>
            <a:endParaRPr lang="cs-CZ" altLang="cs-CZ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A1EC54B-7423-4D8F-B167-F4895BC4E048}" type="slidenum">
              <a:rPr lang="cs-CZ" altLang="cs-CZ"/>
              <a:pPr eaLnBrk="1" hangingPunct="1"/>
              <a:t>21</a:t>
            </a:fld>
            <a:endParaRPr lang="cs-CZ" altLang="cs-CZ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5EF5E7E-5287-4FB8-A929-23105BFAE0D4}" type="slidenum">
              <a:rPr lang="cs-CZ" altLang="cs-CZ"/>
              <a:pPr eaLnBrk="1" hangingPunct="1"/>
              <a:t>22</a:t>
            </a:fld>
            <a:endParaRPr lang="cs-CZ" altLang="cs-CZ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6BECC77-248F-46EF-9B6E-389854EA7EDD}" type="slidenum">
              <a:rPr lang="cs-CZ" altLang="cs-CZ"/>
              <a:pPr eaLnBrk="1" hangingPunct="1"/>
              <a:t>23</a:t>
            </a:fld>
            <a:endParaRPr lang="cs-CZ" altLang="cs-CZ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D9D0919-A641-4BB1-BA22-3F695E6AC33F}" type="slidenum">
              <a:rPr lang="cs-CZ" altLang="cs-CZ"/>
              <a:pPr eaLnBrk="1" hangingPunct="1"/>
              <a:t>6</a:t>
            </a:fld>
            <a:endParaRPr lang="cs-CZ" altLang="cs-CZ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CBBD7FC-6DDC-494F-8ACA-ECDC946E1D91}" type="slidenum">
              <a:rPr lang="cs-CZ" altLang="cs-CZ"/>
              <a:pPr eaLnBrk="1" hangingPunct="1"/>
              <a:t>24</a:t>
            </a:fld>
            <a:endParaRPr lang="cs-CZ" altLang="cs-CZ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3620E16-13AA-4247-A3D0-81DB2AE3E7C0}" type="slidenum">
              <a:rPr lang="cs-CZ" altLang="cs-CZ"/>
              <a:pPr eaLnBrk="1" hangingPunct="1"/>
              <a:t>25</a:t>
            </a:fld>
            <a:endParaRPr lang="cs-CZ" altLang="cs-CZ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16B9066-B9CF-4CC6-8E52-AE7D232B89DA}" type="slidenum">
              <a:rPr lang="cs-CZ" altLang="cs-CZ"/>
              <a:pPr eaLnBrk="1" hangingPunct="1"/>
              <a:t>26</a:t>
            </a:fld>
            <a:endParaRPr lang="cs-CZ" altLang="cs-CZ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AE5B2CF-06F0-46BB-9F6E-DCA4A9D3F09E}" type="slidenum">
              <a:rPr lang="cs-CZ" altLang="cs-CZ"/>
              <a:pPr eaLnBrk="1" hangingPunct="1"/>
              <a:t>27</a:t>
            </a:fld>
            <a:endParaRPr lang="cs-CZ" altLang="cs-CZ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AD081AC-C5E9-4839-9A39-35B7A7FE8637}" type="slidenum">
              <a:rPr lang="cs-CZ" altLang="cs-CZ"/>
              <a:pPr eaLnBrk="1" hangingPunct="1"/>
              <a:t>28</a:t>
            </a:fld>
            <a:endParaRPr lang="cs-CZ" altLang="cs-CZ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5587CBB-6436-41DB-A6BE-1FC1FC2551D8}" type="slidenum">
              <a:rPr lang="cs-CZ" altLang="cs-CZ"/>
              <a:pPr eaLnBrk="1" hangingPunct="1"/>
              <a:t>7</a:t>
            </a:fld>
            <a:endParaRPr lang="cs-CZ" altLang="cs-CZ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FAA856A-D069-45C6-90F3-244EC8EA1592}" type="slidenum">
              <a:rPr lang="cs-CZ" altLang="cs-CZ"/>
              <a:pPr eaLnBrk="1" hangingPunct="1"/>
              <a:t>8</a:t>
            </a:fld>
            <a:endParaRPr lang="cs-CZ" altLang="cs-CZ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F35AA79-05C0-4D31-8646-CE12A21E3710}" type="slidenum">
              <a:rPr lang="cs-CZ" altLang="cs-CZ"/>
              <a:pPr eaLnBrk="1" hangingPunct="1"/>
              <a:t>9</a:t>
            </a:fld>
            <a:endParaRPr lang="cs-CZ" altLang="cs-CZ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15E133E-5462-4886-B2D0-D55A8269E0D3}" type="slidenum">
              <a:rPr lang="cs-CZ" altLang="cs-CZ"/>
              <a:pPr eaLnBrk="1" hangingPunct="1"/>
              <a:t>10</a:t>
            </a:fld>
            <a:endParaRPr lang="cs-CZ" altLang="cs-CZ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5B0EDF7-FBE8-4329-A3A6-57AD3740C858}" type="slidenum">
              <a:rPr lang="cs-CZ" altLang="cs-CZ"/>
              <a:pPr eaLnBrk="1" hangingPunct="1"/>
              <a:t>11</a:t>
            </a:fld>
            <a:endParaRPr lang="cs-CZ" altLang="cs-CZ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469EDB8-0D88-4A0A-AEFC-FE0FC1D6FC8B}" type="slidenum">
              <a:rPr lang="cs-CZ" altLang="cs-CZ"/>
              <a:pPr eaLnBrk="1" hangingPunct="1"/>
              <a:t>12</a:t>
            </a:fld>
            <a:endParaRPr lang="cs-CZ" altLang="cs-CZ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7D466CC-2740-4A8F-86F0-598229E953C9}" type="slidenum">
              <a:rPr lang="cs-CZ" altLang="cs-CZ"/>
              <a:pPr eaLnBrk="1" hangingPunct="1"/>
              <a:t>13</a:t>
            </a:fld>
            <a:endParaRPr lang="cs-CZ" altLang="cs-CZ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1710D-64B9-45AA-92B4-712FB9097070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73062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0C92-6D80-4A2E-BAA9-52F1931A9391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33314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D9DBE-B9BE-4FCF-BFB4-13A5BAAD2C66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596613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2C8973-EC47-402F-8FEE-790576EEB26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81156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F3B4F-D98A-4A33-B08E-D7D51E122518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15486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F3B4F-D98A-4A33-B08E-D7D51E122518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53780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DC769-8D41-4BAD-BF98-A7EE61134F00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78691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33598-1E61-48A6-9A2F-3CC0517418D0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10957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F3B4F-D98A-4A33-B08E-D7D51E122518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23779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DBC9A-3B6E-4C4E-833F-14BB630E8AE9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83272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05576-15A1-4588-B9B9-0CC411CC5BFD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96365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94886-49FF-4757-A416-47288C5CBBFD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9195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0F3B4F-D98A-4A33-B08E-D7D51E122518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67822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2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3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4.bin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ema.gov/hazus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35555856-9970-4BC3-9AA9-6A917F53A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72955" y="1122302"/>
            <a:ext cx="5370815" cy="5735697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7F487851-BFAF-46D8-A1ED-50CAD6E46F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25"/>
          <a:stretch/>
        </p:blipFill>
        <p:spPr>
          <a:xfrm flipH="1">
            <a:off x="0" y="1122301"/>
            <a:ext cx="9144000" cy="5750526"/>
          </a:xfrm>
          <a:prstGeom prst="rect">
            <a:avLst/>
          </a:prstGeom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6801" y="4058125"/>
            <a:ext cx="3604497" cy="972836"/>
          </a:xfrm>
        </p:spPr>
        <p:txBody>
          <a:bodyPr anchor="t">
            <a:normAutofit/>
          </a:bodyPr>
          <a:lstStyle/>
          <a:p>
            <a:pPr algn="l" eaLnBrk="1" hangingPunct="1">
              <a:defRPr/>
            </a:pPr>
            <a:r>
              <a:rPr lang="en-US" sz="3300" dirty="0">
                <a:solidFill>
                  <a:srgbClr val="000000"/>
                </a:solidFill>
              </a:rPr>
              <a:t>Balance models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7030" y="3429000"/>
            <a:ext cx="3604268" cy="629123"/>
          </a:xfrm>
        </p:spPr>
        <p:txBody>
          <a:bodyPr anchor="b">
            <a:normAutofit/>
          </a:bodyPr>
          <a:lstStyle/>
          <a:p>
            <a:pPr algn="l" eaLnBrk="1" hangingPunct="1">
              <a:defRPr/>
            </a:pPr>
            <a:r>
              <a:rPr lang="cs-CZ" sz="1350" dirty="0">
                <a:solidFill>
                  <a:srgbClr val="000000"/>
                </a:solidFill>
              </a:rPr>
              <a:t>doc. Ing. Pavel Šenovský, Ph.D.</a:t>
            </a:r>
          </a:p>
          <a:p>
            <a:pPr algn="l" eaLnBrk="1" hangingPunct="1">
              <a:defRPr/>
            </a:pPr>
            <a:r>
              <a:rPr lang="en-US" sz="1350" dirty="0">
                <a:solidFill>
                  <a:srgbClr val="000000"/>
                </a:solidFill>
              </a:rPr>
              <a:t>Modeling of Decision processes</a:t>
            </a:r>
            <a:endParaRPr lang="cs-CZ" sz="1350" dirty="0">
              <a:solidFill>
                <a:srgbClr val="000000"/>
              </a:solidFill>
            </a:endParaRPr>
          </a:p>
        </p:txBody>
      </p:sp>
      <p:sp>
        <p:nvSpPr>
          <p:cNvPr id="78" name="Freeform 50">
            <a:extLst>
              <a:ext uri="{FF2B5EF4-FFF2-40B4-BE49-F238E27FC236}">
                <a16:creationId xmlns:a16="http://schemas.microsoft.com/office/drawing/2014/main" id="{13722DD7-BA73-4776-93A3-94491FEF7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3441" y="1608355"/>
            <a:ext cx="4570559" cy="5249645"/>
          </a:xfrm>
          <a:custGeom>
            <a:avLst/>
            <a:gdLst>
              <a:gd name="connsiteX0" fmla="*/ 3299930 w 5464879"/>
              <a:gd name="connsiteY0" fmla="*/ 0 h 6276841"/>
              <a:gd name="connsiteX1" fmla="*/ 5398992 w 5464879"/>
              <a:gd name="connsiteY1" fmla="*/ 753544 h 6276841"/>
              <a:gd name="connsiteX2" fmla="*/ 5464879 w 5464879"/>
              <a:gd name="connsiteY2" fmla="*/ 813426 h 6276841"/>
              <a:gd name="connsiteX3" fmla="*/ 5464879 w 5464879"/>
              <a:gd name="connsiteY3" fmla="*/ 5786434 h 6276841"/>
              <a:gd name="connsiteX4" fmla="*/ 5398992 w 5464879"/>
              <a:gd name="connsiteY4" fmla="*/ 5846317 h 6276841"/>
              <a:gd name="connsiteX5" fmla="*/ 4872873 w 5464879"/>
              <a:gd name="connsiteY5" fmla="*/ 6201577 h 6276841"/>
              <a:gd name="connsiteX6" fmla="*/ 4716632 w 5464879"/>
              <a:gd name="connsiteY6" fmla="*/ 6276841 h 6276841"/>
              <a:gd name="connsiteX7" fmla="*/ 1883227 w 5464879"/>
              <a:gd name="connsiteY7" fmla="*/ 6276841 h 6276841"/>
              <a:gd name="connsiteX8" fmla="*/ 1726987 w 5464879"/>
              <a:gd name="connsiteY8" fmla="*/ 6201577 h 6276841"/>
              <a:gd name="connsiteX9" fmla="*/ 0 w 5464879"/>
              <a:gd name="connsiteY9" fmla="*/ 3299930 h 6276841"/>
              <a:gd name="connsiteX10" fmla="*/ 3299930 w 5464879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64879" h="6276841">
                <a:moveTo>
                  <a:pt x="3299930" y="0"/>
                </a:moveTo>
                <a:cubicBezTo>
                  <a:pt x="4097274" y="0"/>
                  <a:pt x="4828569" y="282789"/>
                  <a:pt x="5398992" y="753544"/>
                </a:cubicBezTo>
                <a:lnTo>
                  <a:pt x="5464879" y="813426"/>
                </a:lnTo>
                <a:lnTo>
                  <a:pt x="5464879" y="5786434"/>
                </a:lnTo>
                <a:lnTo>
                  <a:pt x="5398992" y="5846317"/>
                </a:lnTo>
                <a:cubicBezTo>
                  <a:pt x="5236014" y="5980818"/>
                  <a:pt x="5059904" y="6099975"/>
                  <a:pt x="4872873" y="6201577"/>
                </a:cubicBezTo>
                <a:lnTo>
                  <a:pt x="4716632" y="6276841"/>
                </a:lnTo>
                <a:lnTo>
                  <a:pt x="1883227" y="6276841"/>
                </a:lnTo>
                <a:lnTo>
                  <a:pt x="1726987" y="6201577"/>
                </a:lnTo>
                <a:cubicBezTo>
                  <a:pt x="698316" y="5642769"/>
                  <a:pt x="0" y="4552900"/>
                  <a:pt x="0" y="3299930"/>
                </a:cubicBezTo>
                <a:cubicBezTo>
                  <a:pt x="0" y="1477429"/>
                  <a:pt x="1477429" y="0"/>
                  <a:pt x="3299930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71" name="Graphic 70">
            <a:extLst>
              <a:ext uri="{FF2B5EF4-FFF2-40B4-BE49-F238E27FC236}">
                <a16:creationId xmlns:a16="http://schemas.microsoft.com/office/drawing/2014/main" id="{24198687-EFB4-44D4-A5ED-72AA64A0F7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24681" y="2708150"/>
            <a:ext cx="3463967" cy="346396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/>
              <a:t>2. </a:t>
            </a:r>
            <a:r>
              <a:rPr lang="en-US" dirty="0"/>
              <a:t>Identification of connections</a:t>
            </a:r>
          </a:p>
        </p:txBody>
      </p:sp>
      <p:pic>
        <p:nvPicPr>
          <p:cNvPr id="12291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3350" y="936625"/>
            <a:ext cx="6192838" cy="5921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/>
              <a:t>Definition of parameters and variables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b="1" dirty="0"/>
              <a:t>Semi-products and products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dirty="0" err="1"/>
              <a:t>y</a:t>
            </a:r>
            <a:r>
              <a:rPr lang="en-US" baseline="-25000" dirty="0" err="1"/>
              <a:t>j</a:t>
            </a:r>
            <a:r>
              <a:rPr lang="en-US" dirty="0"/>
              <a:t> … production of j-product (or semi-product) for usage outside of the model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dirty="0" err="1"/>
              <a:t>x</a:t>
            </a:r>
            <a:r>
              <a:rPr lang="en-US" baseline="-25000" dirty="0" err="1"/>
              <a:t>j</a:t>
            </a:r>
            <a:r>
              <a:rPr lang="en-US" dirty="0"/>
              <a:t> …overall production of product j without looking at where it will go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dirty="0" err="1"/>
              <a:t>x</a:t>
            </a:r>
            <a:r>
              <a:rPr lang="en-US" baseline="-25000" dirty="0" err="1"/>
              <a:t>ij</a:t>
            </a:r>
            <a:r>
              <a:rPr lang="en-US" dirty="0"/>
              <a:t> …usage of product </a:t>
            </a:r>
            <a:r>
              <a:rPr lang="en-US" dirty="0" err="1"/>
              <a:t>i</a:t>
            </a:r>
            <a:r>
              <a:rPr lang="en-US" dirty="0"/>
              <a:t> for production of </a:t>
            </a:r>
            <a:r>
              <a:rPr lang="en-US" dirty="0" err="1"/>
              <a:t>x</a:t>
            </a:r>
            <a:r>
              <a:rPr lang="en-US" baseline="-25000" dirty="0" err="1"/>
              <a:t>j</a:t>
            </a:r>
            <a:r>
              <a:rPr lang="en-US" dirty="0"/>
              <a:t> units of the product j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baseline="-25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/>
              <a:t>Definition of parameters and variables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800" b="1"/>
              <a:t>Material inputs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800"/>
              <a:t>s</a:t>
            </a:r>
            <a:r>
              <a:rPr lang="en-US" sz="2800" baseline="-25000"/>
              <a:t>i</a:t>
            </a:r>
            <a:r>
              <a:rPr lang="en-US" sz="2800"/>
              <a:t> …amouth of the matial needed to fullfill needs of the customers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800"/>
              <a:t>x</a:t>
            </a:r>
            <a:r>
              <a:rPr lang="en-US" sz="2800" baseline="-25000"/>
              <a:t>ij</a:t>
            </a:r>
            <a:r>
              <a:rPr lang="en-US" sz="2800"/>
              <a:t> = a</a:t>
            </a:r>
            <a:r>
              <a:rPr lang="en-US" sz="2800" baseline="-25000"/>
              <a:t>ij</a:t>
            </a:r>
            <a:r>
              <a:rPr lang="en-US" sz="2800"/>
              <a:t> * x</a:t>
            </a:r>
            <a:r>
              <a:rPr lang="en-US" sz="2800" baseline="-25000"/>
              <a:t>j			</a:t>
            </a:r>
            <a:r>
              <a:rPr lang="en-US" sz="2800"/>
              <a:t>s</a:t>
            </a:r>
            <a:r>
              <a:rPr lang="en-US" sz="2800" baseline="-25000"/>
              <a:t>i </a:t>
            </a:r>
            <a:r>
              <a:rPr lang="en-US" sz="2800"/>
              <a:t>= s</a:t>
            </a:r>
            <a:r>
              <a:rPr lang="en-US" sz="2800" baseline="-25000"/>
              <a:t>ij</a:t>
            </a:r>
            <a:r>
              <a:rPr lang="en-US" sz="2800"/>
              <a:t> * x</a:t>
            </a:r>
            <a:r>
              <a:rPr lang="en-US" sz="2800" baseline="-25000"/>
              <a:t>j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sz="280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800"/>
              <a:t>where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800"/>
              <a:t>a</a:t>
            </a:r>
            <a:r>
              <a:rPr lang="en-US" sz="2800" baseline="-25000"/>
              <a:t>ij </a:t>
            </a:r>
            <a:r>
              <a:rPr lang="en-US" sz="2800"/>
              <a:t>… specific need of semiproduct i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800"/>
              <a:t>s</a:t>
            </a:r>
            <a:r>
              <a:rPr lang="en-US" sz="2800" baseline="-25000"/>
              <a:t>ij</a:t>
            </a:r>
            <a:r>
              <a:rPr lang="en-US" sz="2800"/>
              <a:t> … spec. Need of material inputs for unit of semi-product/product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/>
              <a:t>Formulation and quantification of the model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dirty="0"/>
              <a:t>Realization in two phases</a:t>
            </a:r>
          </a:p>
          <a:p>
            <a:pPr eaLnBrk="1" hangingPunct="1">
              <a:defRPr/>
            </a:pPr>
            <a:r>
              <a:rPr lang="en-US" dirty="0"/>
              <a:t>Model of connection between the products</a:t>
            </a:r>
          </a:p>
          <a:p>
            <a:pPr eaLnBrk="1" hangingPunct="1">
              <a:defRPr/>
            </a:pPr>
            <a:r>
              <a:rPr lang="en-US" dirty="0"/>
              <a:t>Balance model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(may be supported by capacity model)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Modeling of inter-product connection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Overall amount of produced final products equals the sum of customer needs (of the products) and its usage for production of the different products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dirty="0" err="1"/>
              <a:t>x</a:t>
            </a:r>
            <a:r>
              <a:rPr lang="en-US" baseline="-25000" dirty="0" err="1"/>
              <a:t>k</a:t>
            </a:r>
            <a:r>
              <a:rPr lang="en-US" dirty="0"/>
              <a:t> = x</a:t>
            </a:r>
            <a:r>
              <a:rPr lang="en-US" baseline="-25000" dirty="0"/>
              <a:t>k1</a:t>
            </a:r>
            <a:r>
              <a:rPr lang="en-US" dirty="0"/>
              <a:t> + x</a:t>
            </a:r>
            <a:r>
              <a:rPr lang="en-US" baseline="-25000" dirty="0"/>
              <a:t>k2</a:t>
            </a:r>
            <a:r>
              <a:rPr lang="en-US" dirty="0"/>
              <a:t> + … + </a:t>
            </a:r>
            <a:r>
              <a:rPr lang="en-US" dirty="0" err="1"/>
              <a:t>x</a:t>
            </a:r>
            <a:r>
              <a:rPr lang="en-US" baseline="-25000" dirty="0" err="1"/>
              <a:t>kn</a:t>
            </a:r>
            <a:r>
              <a:rPr lang="en-US" baseline="-25000" dirty="0"/>
              <a:t>	</a:t>
            </a:r>
            <a:r>
              <a:rPr lang="en-US" dirty="0"/>
              <a:t>or we can use </a:t>
            </a:r>
            <a:r>
              <a:rPr lang="en-US" dirty="0" err="1"/>
              <a:t>x</a:t>
            </a:r>
            <a:r>
              <a:rPr lang="en-US" baseline="-25000" dirty="0" err="1"/>
              <a:t>ij</a:t>
            </a:r>
            <a:r>
              <a:rPr lang="en-US" dirty="0"/>
              <a:t> from de</a:t>
            </a:r>
            <a:r>
              <a:rPr lang="cs-CZ" dirty="0"/>
              <a:t>f</a:t>
            </a:r>
            <a:r>
              <a:rPr lang="en-US" dirty="0" err="1"/>
              <a:t>finiton</a:t>
            </a:r>
            <a:r>
              <a:rPr lang="en-US" dirty="0"/>
              <a:t> of material inputs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dirty="0" err="1"/>
              <a:t>x</a:t>
            </a:r>
            <a:r>
              <a:rPr lang="en-US" baseline="-25000" dirty="0" err="1"/>
              <a:t>k</a:t>
            </a:r>
            <a:r>
              <a:rPr lang="en-US" dirty="0"/>
              <a:t> = a</a:t>
            </a:r>
            <a:r>
              <a:rPr lang="en-US" baseline="-25000" dirty="0"/>
              <a:t>k1</a:t>
            </a:r>
            <a:r>
              <a:rPr lang="en-US" dirty="0"/>
              <a:t>x</a:t>
            </a:r>
            <a:r>
              <a:rPr lang="en-US" baseline="-25000" dirty="0"/>
              <a:t>1</a:t>
            </a:r>
            <a:r>
              <a:rPr lang="en-US" dirty="0"/>
              <a:t> + a</a:t>
            </a:r>
            <a:r>
              <a:rPr lang="en-US" baseline="-25000" dirty="0"/>
              <a:t>k2</a:t>
            </a:r>
            <a:r>
              <a:rPr lang="en-US" dirty="0"/>
              <a:t>x</a:t>
            </a:r>
            <a:r>
              <a:rPr lang="en-US" baseline="-25000" dirty="0"/>
              <a:t>2</a:t>
            </a:r>
            <a:r>
              <a:rPr lang="en-US" dirty="0"/>
              <a:t> + … + </a:t>
            </a:r>
            <a:r>
              <a:rPr lang="en-US" dirty="0" err="1"/>
              <a:t>a</a:t>
            </a:r>
            <a:r>
              <a:rPr lang="en-US" baseline="-25000" dirty="0" err="1"/>
              <a:t>kn</a:t>
            </a:r>
            <a:r>
              <a:rPr lang="en-US" dirty="0" err="1"/>
              <a:t>x</a:t>
            </a:r>
            <a:r>
              <a:rPr lang="en-US" baseline="-25000" dirty="0" err="1"/>
              <a:t>n</a:t>
            </a:r>
            <a:endParaRPr lang="en-US" baseline="-25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/>
              <a:t>Balance of inter-product connections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dirty="0"/>
              <a:t>x</a:t>
            </a:r>
            <a:r>
              <a:rPr lang="cs-CZ" baseline="-25000" dirty="0"/>
              <a:t>1</a:t>
            </a:r>
            <a:r>
              <a:rPr lang="cs-CZ" dirty="0"/>
              <a:t> = a</a:t>
            </a:r>
            <a:r>
              <a:rPr lang="cs-CZ" baseline="-25000" dirty="0"/>
              <a:t>11</a:t>
            </a:r>
            <a:r>
              <a:rPr lang="cs-CZ" dirty="0"/>
              <a:t>x</a:t>
            </a:r>
            <a:r>
              <a:rPr lang="cs-CZ" baseline="-25000" dirty="0"/>
              <a:t>1</a:t>
            </a:r>
            <a:r>
              <a:rPr lang="cs-CZ" dirty="0"/>
              <a:t> + a</a:t>
            </a:r>
            <a:r>
              <a:rPr lang="cs-CZ" baseline="-25000" dirty="0"/>
              <a:t>12</a:t>
            </a:r>
            <a:r>
              <a:rPr lang="cs-CZ" dirty="0"/>
              <a:t>x</a:t>
            </a:r>
            <a:r>
              <a:rPr lang="cs-CZ" baseline="-25000" dirty="0"/>
              <a:t>2</a:t>
            </a:r>
            <a:r>
              <a:rPr lang="cs-CZ" dirty="0"/>
              <a:t> + … + a</a:t>
            </a:r>
            <a:r>
              <a:rPr lang="cs-CZ" baseline="-25000" dirty="0"/>
              <a:t>1n</a:t>
            </a:r>
            <a:r>
              <a:rPr lang="cs-CZ" dirty="0"/>
              <a:t>x</a:t>
            </a:r>
            <a:r>
              <a:rPr lang="cs-CZ" baseline="-25000" dirty="0"/>
              <a:t>n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dirty="0"/>
              <a:t>x</a:t>
            </a:r>
            <a:r>
              <a:rPr lang="cs-CZ" baseline="-25000" dirty="0"/>
              <a:t>2</a:t>
            </a:r>
            <a:r>
              <a:rPr lang="cs-CZ" dirty="0"/>
              <a:t> = a</a:t>
            </a:r>
            <a:r>
              <a:rPr lang="cs-CZ" baseline="-25000" dirty="0"/>
              <a:t>21</a:t>
            </a:r>
            <a:r>
              <a:rPr lang="cs-CZ" dirty="0"/>
              <a:t>x</a:t>
            </a:r>
            <a:r>
              <a:rPr lang="cs-CZ" baseline="-25000" dirty="0"/>
              <a:t>1</a:t>
            </a:r>
            <a:r>
              <a:rPr lang="cs-CZ" dirty="0"/>
              <a:t> + a</a:t>
            </a:r>
            <a:r>
              <a:rPr lang="cs-CZ" baseline="-25000" dirty="0"/>
              <a:t>22</a:t>
            </a:r>
            <a:r>
              <a:rPr lang="cs-CZ" dirty="0"/>
              <a:t>x</a:t>
            </a:r>
            <a:r>
              <a:rPr lang="cs-CZ" baseline="-25000" dirty="0"/>
              <a:t>2</a:t>
            </a:r>
            <a:r>
              <a:rPr lang="cs-CZ" dirty="0"/>
              <a:t> + … + a</a:t>
            </a:r>
            <a:r>
              <a:rPr lang="cs-CZ" baseline="-25000" dirty="0"/>
              <a:t>2n</a:t>
            </a:r>
            <a:r>
              <a:rPr lang="cs-CZ" dirty="0"/>
              <a:t>x</a:t>
            </a:r>
            <a:r>
              <a:rPr lang="cs-CZ" baseline="-25000" dirty="0"/>
              <a:t>n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dirty="0"/>
              <a:t>…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dirty="0" err="1"/>
              <a:t>x</a:t>
            </a:r>
            <a:r>
              <a:rPr lang="cs-CZ" baseline="-25000" dirty="0" err="1"/>
              <a:t>n</a:t>
            </a:r>
            <a:r>
              <a:rPr lang="cs-CZ" dirty="0"/>
              <a:t> = a</a:t>
            </a:r>
            <a:r>
              <a:rPr lang="cs-CZ" baseline="-25000" dirty="0"/>
              <a:t>n1</a:t>
            </a:r>
            <a:r>
              <a:rPr lang="cs-CZ" dirty="0"/>
              <a:t>x</a:t>
            </a:r>
            <a:r>
              <a:rPr lang="cs-CZ" baseline="-25000" dirty="0"/>
              <a:t>1</a:t>
            </a:r>
            <a:r>
              <a:rPr lang="cs-CZ" dirty="0"/>
              <a:t> + a</a:t>
            </a:r>
            <a:r>
              <a:rPr lang="cs-CZ" baseline="-25000" dirty="0"/>
              <a:t>n2</a:t>
            </a:r>
            <a:r>
              <a:rPr lang="cs-CZ" dirty="0"/>
              <a:t>x</a:t>
            </a:r>
            <a:r>
              <a:rPr lang="cs-CZ" baseline="-25000" dirty="0"/>
              <a:t>2</a:t>
            </a:r>
            <a:r>
              <a:rPr lang="cs-CZ" dirty="0"/>
              <a:t> + … + </a:t>
            </a:r>
            <a:r>
              <a:rPr lang="cs-CZ" dirty="0" err="1"/>
              <a:t>a</a:t>
            </a:r>
            <a:r>
              <a:rPr lang="cs-CZ" baseline="-25000" dirty="0" err="1"/>
              <a:t>nn</a:t>
            </a:r>
            <a:r>
              <a:rPr lang="cs-CZ" dirty="0" err="1"/>
              <a:t>x</a:t>
            </a:r>
            <a:r>
              <a:rPr lang="cs-CZ" baseline="-25000" dirty="0" err="1"/>
              <a:t>n</a:t>
            </a:r>
            <a:endParaRPr lang="cs-CZ" baseline="-25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/>
              <a:t>Balance model for amount of material input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dirty="0" err="1"/>
              <a:t>s</a:t>
            </a:r>
            <a:r>
              <a:rPr lang="cs-CZ" baseline="-25000" dirty="0" err="1"/>
              <a:t>p</a:t>
            </a:r>
            <a:r>
              <a:rPr lang="cs-CZ" dirty="0"/>
              <a:t> = s</a:t>
            </a:r>
            <a:r>
              <a:rPr lang="cs-CZ" baseline="-25000" dirty="0"/>
              <a:t>p1</a:t>
            </a:r>
            <a:r>
              <a:rPr lang="cs-CZ" dirty="0"/>
              <a:t> x</a:t>
            </a:r>
            <a:r>
              <a:rPr lang="cs-CZ" baseline="-25000" dirty="0"/>
              <a:t>1</a:t>
            </a:r>
            <a:r>
              <a:rPr lang="cs-CZ" dirty="0"/>
              <a:t> + s</a:t>
            </a:r>
            <a:r>
              <a:rPr lang="cs-CZ" baseline="-25000" dirty="0"/>
              <a:t>p2</a:t>
            </a:r>
            <a:r>
              <a:rPr lang="cs-CZ" dirty="0"/>
              <a:t>x</a:t>
            </a:r>
            <a:r>
              <a:rPr lang="cs-CZ" baseline="-25000" dirty="0"/>
              <a:t>2</a:t>
            </a:r>
            <a:r>
              <a:rPr lang="cs-CZ" dirty="0"/>
              <a:t> + … + </a:t>
            </a:r>
            <a:r>
              <a:rPr lang="cs-CZ" dirty="0" err="1"/>
              <a:t>s</a:t>
            </a:r>
            <a:r>
              <a:rPr lang="cs-CZ" baseline="-25000" dirty="0" err="1"/>
              <a:t>pn</a:t>
            </a:r>
            <a:r>
              <a:rPr lang="cs-CZ" dirty="0" err="1"/>
              <a:t>x</a:t>
            </a:r>
            <a:r>
              <a:rPr lang="cs-CZ" baseline="-25000" dirty="0" err="1"/>
              <a:t>n</a:t>
            </a:r>
            <a:endParaRPr lang="cs-CZ" baseline="-25000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dirty="0"/>
              <a:t>s</a:t>
            </a:r>
            <a:r>
              <a:rPr lang="cs-CZ" baseline="-25000" dirty="0"/>
              <a:t>1</a:t>
            </a:r>
            <a:r>
              <a:rPr lang="cs-CZ" dirty="0"/>
              <a:t> = s</a:t>
            </a:r>
            <a:r>
              <a:rPr lang="cs-CZ" baseline="-25000" dirty="0"/>
              <a:t>11</a:t>
            </a:r>
            <a:r>
              <a:rPr lang="cs-CZ" dirty="0"/>
              <a:t>x</a:t>
            </a:r>
            <a:r>
              <a:rPr lang="cs-CZ" baseline="-25000" dirty="0"/>
              <a:t>1</a:t>
            </a:r>
            <a:r>
              <a:rPr lang="cs-CZ" dirty="0"/>
              <a:t> + s</a:t>
            </a:r>
            <a:r>
              <a:rPr lang="cs-CZ" baseline="-25000" dirty="0"/>
              <a:t>12</a:t>
            </a:r>
            <a:r>
              <a:rPr lang="cs-CZ" dirty="0"/>
              <a:t>x</a:t>
            </a:r>
            <a:r>
              <a:rPr lang="cs-CZ" baseline="-25000" dirty="0"/>
              <a:t>2</a:t>
            </a:r>
            <a:r>
              <a:rPr lang="cs-CZ" dirty="0"/>
              <a:t> + … + s</a:t>
            </a:r>
            <a:r>
              <a:rPr lang="cs-CZ" baseline="-25000" dirty="0"/>
              <a:t>1n</a:t>
            </a:r>
            <a:r>
              <a:rPr lang="cs-CZ" dirty="0"/>
              <a:t>x</a:t>
            </a:r>
            <a:r>
              <a:rPr lang="cs-CZ" baseline="-25000" dirty="0"/>
              <a:t>n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dirty="0"/>
              <a:t>s</a:t>
            </a:r>
            <a:r>
              <a:rPr lang="cs-CZ" baseline="-25000" dirty="0"/>
              <a:t>2</a:t>
            </a:r>
            <a:r>
              <a:rPr lang="cs-CZ" dirty="0"/>
              <a:t> = s</a:t>
            </a:r>
            <a:r>
              <a:rPr lang="cs-CZ" baseline="-25000" dirty="0"/>
              <a:t>21</a:t>
            </a:r>
            <a:r>
              <a:rPr lang="cs-CZ" dirty="0"/>
              <a:t>x</a:t>
            </a:r>
            <a:r>
              <a:rPr lang="cs-CZ" baseline="-25000" dirty="0"/>
              <a:t>1</a:t>
            </a:r>
            <a:r>
              <a:rPr lang="cs-CZ" dirty="0"/>
              <a:t> + s</a:t>
            </a:r>
            <a:r>
              <a:rPr lang="cs-CZ" baseline="-25000" dirty="0"/>
              <a:t>22</a:t>
            </a:r>
            <a:r>
              <a:rPr lang="cs-CZ" dirty="0"/>
              <a:t>x</a:t>
            </a:r>
            <a:r>
              <a:rPr lang="cs-CZ" baseline="-25000" dirty="0"/>
              <a:t>2</a:t>
            </a:r>
            <a:r>
              <a:rPr lang="cs-CZ" dirty="0"/>
              <a:t> + … + s</a:t>
            </a:r>
            <a:r>
              <a:rPr lang="cs-CZ" baseline="-25000" dirty="0"/>
              <a:t>2n</a:t>
            </a:r>
            <a:r>
              <a:rPr lang="cs-CZ" dirty="0"/>
              <a:t>x</a:t>
            </a:r>
            <a:r>
              <a:rPr lang="cs-CZ" baseline="-25000" dirty="0"/>
              <a:t>n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dirty="0"/>
              <a:t>…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dirty="0" err="1"/>
              <a:t>s</a:t>
            </a:r>
            <a:r>
              <a:rPr lang="cs-CZ" baseline="-25000" dirty="0" err="1"/>
              <a:t>m</a:t>
            </a:r>
            <a:r>
              <a:rPr lang="cs-CZ" dirty="0"/>
              <a:t> = s</a:t>
            </a:r>
            <a:r>
              <a:rPr lang="cs-CZ" baseline="-25000" dirty="0"/>
              <a:t>m1</a:t>
            </a:r>
            <a:r>
              <a:rPr lang="cs-CZ" dirty="0"/>
              <a:t>x</a:t>
            </a:r>
            <a:r>
              <a:rPr lang="cs-CZ" baseline="-25000" dirty="0"/>
              <a:t>1</a:t>
            </a:r>
            <a:r>
              <a:rPr lang="cs-CZ" dirty="0"/>
              <a:t> + s</a:t>
            </a:r>
            <a:r>
              <a:rPr lang="cs-CZ" baseline="-25000" dirty="0"/>
              <a:t>m2</a:t>
            </a:r>
            <a:r>
              <a:rPr lang="cs-CZ" dirty="0"/>
              <a:t>x</a:t>
            </a:r>
            <a:r>
              <a:rPr lang="cs-CZ" baseline="-25000" dirty="0"/>
              <a:t>2</a:t>
            </a:r>
            <a:r>
              <a:rPr lang="cs-CZ" dirty="0"/>
              <a:t> + … + </a:t>
            </a:r>
            <a:r>
              <a:rPr lang="cs-CZ" dirty="0" err="1"/>
              <a:t>s</a:t>
            </a:r>
            <a:r>
              <a:rPr lang="cs-CZ" baseline="-25000" dirty="0" err="1"/>
              <a:t>mn</a:t>
            </a:r>
            <a:r>
              <a:rPr lang="cs-CZ" dirty="0" err="1"/>
              <a:t>x</a:t>
            </a:r>
            <a:r>
              <a:rPr lang="cs-CZ" baseline="-25000" dirty="0" err="1"/>
              <a:t>n</a:t>
            </a:r>
            <a:endParaRPr lang="cs-CZ" baseline="-25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35494" y="188640"/>
            <a:ext cx="7886700" cy="13255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Solution using IT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57313"/>
            <a:ext cx="8229600" cy="4773612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dirty="0"/>
              <a:t>Usage of matrixes more appropriate</a:t>
            </a:r>
          </a:p>
          <a:p>
            <a:pPr eaLnBrk="1" hangingPunct="1">
              <a:defRPr/>
            </a:pPr>
            <a:r>
              <a:rPr lang="en-US" b="1" i="1" dirty="0"/>
              <a:t>A</a:t>
            </a:r>
            <a:r>
              <a:rPr lang="en-US" i="1" dirty="0"/>
              <a:t> </a:t>
            </a:r>
            <a:r>
              <a:rPr lang="en-US" dirty="0"/>
              <a:t>square matrix of type (n,</a:t>
            </a:r>
            <a:r>
              <a:rPr lang="cs-CZ" dirty="0"/>
              <a:t> </a:t>
            </a:r>
            <a:r>
              <a:rPr lang="en-US" dirty="0"/>
              <a:t>n) of specific usage of the semi-products </a:t>
            </a:r>
            <a:r>
              <a:rPr lang="en-US" dirty="0" err="1"/>
              <a:t>a</a:t>
            </a:r>
            <a:r>
              <a:rPr lang="en-US" baseline="-25000" dirty="0" err="1"/>
              <a:t>ij</a:t>
            </a:r>
            <a:r>
              <a:rPr lang="en-US" dirty="0"/>
              <a:t>. Majority of the matrix elements will equal to zero (semi-product is not used to produce product x</a:t>
            </a:r>
            <a:r>
              <a:rPr lang="en-US" baseline="-25000" dirty="0"/>
              <a:t>i</a:t>
            </a:r>
            <a:r>
              <a:rPr lang="en-US" dirty="0"/>
              <a:t>)</a:t>
            </a:r>
          </a:p>
          <a:p>
            <a:pPr eaLnBrk="1" hangingPunct="1">
              <a:defRPr/>
            </a:pPr>
            <a:r>
              <a:rPr lang="en-US" b="1" i="1" dirty="0"/>
              <a:t>x</a:t>
            </a:r>
            <a:r>
              <a:rPr lang="en-US" b="1" dirty="0"/>
              <a:t> </a:t>
            </a:r>
            <a:r>
              <a:rPr lang="en-US" dirty="0"/>
              <a:t>vector of overall production of the product </a:t>
            </a:r>
            <a:r>
              <a:rPr lang="en-US" dirty="0" err="1"/>
              <a:t>x</a:t>
            </a:r>
            <a:r>
              <a:rPr lang="en-US" baseline="-25000" dirty="0" err="1"/>
              <a:t>j</a:t>
            </a:r>
            <a:r>
              <a:rPr lang="en-US" dirty="0"/>
              <a:t>.</a:t>
            </a:r>
          </a:p>
          <a:p>
            <a:pPr eaLnBrk="1" hangingPunct="1">
              <a:defRPr/>
            </a:pPr>
            <a:r>
              <a:rPr lang="en-US" b="1" i="1" dirty="0"/>
              <a:t>y</a:t>
            </a:r>
            <a:r>
              <a:rPr lang="en-US" dirty="0"/>
              <a:t> vector of production going outside of the model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Solution using IT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i="1" dirty="0"/>
              <a:t>B</a:t>
            </a:r>
            <a:r>
              <a:rPr lang="en-US" b="1" dirty="0"/>
              <a:t> </a:t>
            </a:r>
            <a:r>
              <a:rPr lang="en-US" dirty="0"/>
              <a:t>matrix of type (m,</a:t>
            </a:r>
            <a:r>
              <a:rPr lang="cs-CZ" dirty="0"/>
              <a:t> </a:t>
            </a:r>
            <a:r>
              <a:rPr lang="en-US" dirty="0"/>
              <a:t>n) consists of specific usage coef. of the material inputs needed to produce products and semi-products </a:t>
            </a:r>
            <a:r>
              <a:rPr lang="en-US" dirty="0" err="1"/>
              <a:t>s</a:t>
            </a:r>
            <a:r>
              <a:rPr lang="en-US" baseline="-25000" dirty="0" err="1"/>
              <a:t>ij</a:t>
            </a:r>
            <a:endParaRPr lang="en-US" baseline="-25000" dirty="0"/>
          </a:p>
          <a:p>
            <a:pPr eaLnBrk="1" hangingPunct="1">
              <a:defRPr/>
            </a:pPr>
            <a:r>
              <a:rPr lang="en-US" i="1" dirty="0"/>
              <a:t>s</a:t>
            </a:r>
            <a:r>
              <a:rPr lang="en-US" dirty="0"/>
              <a:t> vector of overall needs of materials </a:t>
            </a:r>
            <a:r>
              <a:rPr lang="en-US" dirty="0" err="1"/>
              <a:t>s</a:t>
            </a:r>
            <a:r>
              <a:rPr lang="en-US" baseline="-25000" dirty="0" err="1"/>
              <a:t>i</a:t>
            </a:r>
            <a:r>
              <a:rPr lang="en-US" dirty="0"/>
              <a:t> we search for</a:t>
            </a:r>
            <a:endParaRPr lang="en-US" baseline="-25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Equations using the matrix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dirty="0"/>
              <a:t>x = y + </a:t>
            </a:r>
            <a:r>
              <a:rPr lang="cs-CZ" dirty="0" err="1"/>
              <a:t>Ax</a:t>
            </a:r>
            <a:endParaRPr lang="cs-CZ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dirty="0"/>
              <a:t>Model of usage of material and energetical inputs</a:t>
            </a:r>
            <a:endParaRPr lang="cs-CZ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dirty="0" err="1"/>
              <a:t>Bx</a:t>
            </a:r>
            <a:r>
              <a:rPr lang="cs-CZ" dirty="0"/>
              <a:t> = 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Wassily</a:t>
            </a:r>
            <a:r>
              <a:rPr lang="cs-CZ" dirty="0"/>
              <a:t> </a:t>
            </a:r>
            <a:r>
              <a:rPr lang="cs-CZ" dirty="0" err="1"/>
              <a:t>Leontief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943350" cy="4351338"/>
          </a:xfrm>
        </p:spPr>
        <p:txBody>
          <a:bodyPr/>
          <a:lstStyle/>
          <a:p>
            <a:r>
              <a:rPr lang="en-US" dirty="0"/>
              <a:t>Prof. Wassily Leontief (1906-1999)</a:t>
            </a:r>
          </a:p>
          <a:p>
            <a:r>
              <a:rPr lang="en-US" dirty="0"/>
              <a:t>Since 1932 </a:t>
            </a:r>
            <a:r>
              <a:rPr lang="en-US" dirty="0" err="1"/>
              <a:t>Harward</a:t>
            </a:r>
            <a:r>
              <a:rPr lang="en-US" dirty="0"/>
              <a:t> University</a:t>
            </a:r>
          </a:p>
          <a:p>
            <a:r>
              <a:rPr lang="en-US" dirty="0"/>
              <a:t>1973 Nobel prize for economy</a:t>
            </a:r>
          </a:p>
          <a:p>
            <a:r>
              <a:rPr lang="en-US" dirty="0"/>
              <a:t>Model of general equilibrium</a:t>
            </a:r>
          </a:p>
          <a:p>
            <a:r>
              <a:rPr lang="en-US" dirty="0"/>
              <a:t>Input-output analysis</a:t>
            </a:r>
          </a:p>
        </p:txBody>
      </p:sp>
      <p:pic>
        <p:nvPicPr>
          <p:cNvPr id="65538" name="Picture 2" descr="File:Leontief-Harvard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600200"/>
            <a:ext cx="2857500" cy="19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2070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Capacity model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99745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800" dirty="0"/>
              <a:t>Used for estimation of feasibility of the plan from capacity point of view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sz="28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800" dirty="0" err="1"/>
              <a:t>Cx</a:t>
            </a:r>
            <a:r>
              <a:rPr lang="en-US" sz="2800" dirty="0"/>
              <a:t> = f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sz="28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800" dirty="0"/>
              <a:t>where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800" i="1" dirty="0"/>
              <a:t>C</a:t>
            </a:r>
            <a:r>
              <a:rPr lang="en-US" sz="2800" dirty="0"/>
              <a:t> … rectangle matrix of type (r,</a:t>
            </a:r>
            <a:r>
              <a:rPr lang="cs-CZ" sz="2800" dirty="0"/>
              <a:t> </a:t>
            </a:r>
            <a:r>
              <a:rPr lang="en-US" sz="2800" dirty="0"/>
              <a:t>n), where r is number of machines, production lines …(usually in hours needed for production of the unit)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800" i="1" dirty="0"/>
              <a:t>f</a:t>
            </a:r>
            <a:r>
              <a:rPr lang="en-US" sz="2800" dirty="0"/>
              <a:t> … vector of the type (r,1) searched for</a:t>
            </a:r>
            <a:r>
              <a:rPr lang="cs-CZ" sz="2800" dirty="0"/>
              <a:t> </a:t>
            </a:r>
            <a:r>
              <a:rPr lang="en-US" sz="2800" dirty="0"/>
              <a:t>requirements on length of use of the machines …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Specific needs of semi-products</a:t>
            </a:r>
          </a:p>
        </p:txBody>
      </p:sp>
      <p:graphicFrame>
        <p:nvGraphicFramePr>
          <p:cNvPr id="42147" name="Group 16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020587816"/>
              </p:ext>
            </p:extLst>
          </p:nvPr>
        </p:nvGraphicFramePr>
        <p:xfrm>
          <a:off x="457200" y="1600200"/>
          <a:ext cx="8229600" cy="4846638"/>
        </p:xfrm>
        <a:graphic>
          <a:graphicData uri="http://schemas.openxmlformats.org/drawingml/2006/table">
            <a:tbl>
              <a:tblPr/>
              <a:tblGrid>
                <a:gridCol w="31765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64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6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8879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Type</a:t>
                      </a:r>
                      <a:endParaRPr kumimoji="0" lang="en-US" sz="24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Inputs: energy, raw materials, semi-products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Specific need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unit/t</a:t>
                      </a:r>
                      <a:endParaRPr kumimoji="0" lang="en-US" sz="2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30">
                <a:tc rowSpan="4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green</a:t>
                      </a:r>
                      <a:endParaRPr kumimoji="0" lang="en-US" sz="24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Green BJ</a:t>
                      </a:r>
                      <a:endParaRPr kumimoji="0" lang="en-US" sz="24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0,025</a:t>
                      </a:r>
                      <a:endParaRPr kumimoji="0" lang="en-US" sz="24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3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Green BB</a:t>
                      </a:r>
                      <a:endParaRPr kumimoji="0" lang="en-US" sz="24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0,978</a:t>
                      </a:r>
                      <a:endParaRPr kumimoji="0" lang="en-US" sz="24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3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Kortamol</a:t>
                      </a:r>
                      <a:endParaRPr kumimoji="0" lang="en-US" sz="24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0,03</a:t>
                      </a:r>
                      <a:endParaRPr kumimoji="0" lang="en-US" sz="24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3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electricity</a:t>
                      </a:r>
                      <a:endParaRPr kumimoji="0" lang="en-US" sz="24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2,1</a:t>
                      </a:r>
                      <a:endParaRPr kumimoji="0" lang="en-US" sz="24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30">
                <a:tc rowSpan="4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Green khaki</a:t>
                      </a:r>
                      <a:endParaRPr kumimoji="0" lang="en-US" sz="24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Green BK</a:t>
                      </a:r>
                      <a:endParaRPr kumimoji="0" lang="en-US" sz="24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0,081</a:t>
                      </a:r>
                      <a:endParaRPr kumimoji="0" lang="en-US" sz="24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3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Green BX</a:t>
                      </a:r>
                      <a:endParaRPr kumimoji="0" lang="en-US" sz="24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kumimoji="0" lang="en-US" sz="24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3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Kortamol</a:t>
                      </a:r>
                      <a:endParaRPr kumimoji="0" lang="en-US" sz="24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0,15</a:t>
                      </a:r>
                      <a:endParaRPr kumimoji="0" lang="en-US" sz="24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3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electricity</a:t>
                      </a:r>
                      <a:endParaRPr kumimoji="0" lang="en-US" sz="24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1,45</a:t>
                      </a:r>
                      <a:endParaRPr kumimoji="0" lang="en-US" sz="2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40866" y="185590"/>
            <a:ext cx="8407846" cy="13255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Model of inter-product connections</a:t>
            </a:r>
          </a:p>
        </p:txBody>
      </p:sp>
      <p:graphicFrame>
        <p:nvGraphicFramePr>
          <p:cNvPr id="45196" name="Group 140"/>
          <p:cNvGraphicFramePr>
            <a:graphicFrameLocks noGrp="1"/>
          </p:cNvGraphicFramePr>
          <p:nvPr>
            <p:ph sz="half" idx="1"/>
          </p:nvPr>
        </p:nvGraphicFramePr>
        <p:xfrm>
          <a:off x="395288" y="1341438"/>
          <a:ext cx="8064500" cy="2773610"/>
        </p:xfrm>
        <a:graphic>
          <a:graphicData uri="http://schemas.openxmlformats.org/drawingml/2006/table">
            <a:tbl>
              <a:tblPr/>
              <a:tblGrid>
                <a:gridCol w="368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8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195"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Balance of semi-products</a:t>
                      </a:r>
                      <a:endParaRPr kumimoji="0" lang="en-US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19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Product</a:t>
                      </a:r>
                      <a:endParaRPr kumimoji="0" lang="en-US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Balance equation</a:t>
                      </a:r>
                      <a:endParaRPr kumimoji="0" lang="en-US" sz="20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19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green RJ</a:t>
                      </a:r>
                      <a:endParaRPr kumimoji="0" lang="en-US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-3000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20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= y</a:t>
                      </a:r>
                      <a:r>
                        <a:rPr kumimoji="0" lang="en-US" sz="2000" b="0" i="0" u="none" strike="noStrike" cap="none" normalizeH="0" baseline="-3000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19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green RP</a:t>
                      </a:r>
                      <a:endParaRPr kumimoji="0" lang="en-US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-3000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= y</a:t>
                      </a:r>
                      <a:r>
                        <a:rPr kumimoji="0" lang="en-US" sz="2000" b="0" i="0" u="none" strike="noStrike" cap="none" normalizeH="0" baseline="-3000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19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green khaki</a:t>
                      </a:r>
                      <a:endParaRPr kumimoji="0" lang="en-US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-3000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US" sz="20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= y</a:t>
                      </a:r>
                      <a:r>
                        <a:rPr kumimoji="0" lang="en-US" sz="2000" b="0" i="0" u="none" strike="noStrike" cap="none" normalizeH="0" baseline="-3000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n-US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19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green BJ</a:t>
                      </a:r>
                      <a:endParaRPr kumimoji="0" lang="en-US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-3000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en-US" sz="20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= y</a:t>
                      </a:r>
                      <a:r>
                        <a:rPr kumimoji="0" lang="en-US" sz="2000" b="0" i="0" u="none" strike="noStrike" cap="none" normalizeH="0" baseline="-3000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en-US" sz="20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+ 0,025x</a:t>
                      </a:r>
                      <a:r>
                        <a:rPr kumimoji="0" lang="en-US" sz="2000" b="0" i="0" u="none" strike="noStrike" cap="none" normalizeH="0" baseline="-3000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19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green BK</a:t>
                      </a:r>
                      <a:endParaRPr kumimoji="0" lang="en-US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-30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kumimoji="0" lang="en-US" sz="2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= y</a:t>
                      </a:r>
                      <a:r>
                        <a:rPr kumimoji="0" lang="en-US" sz="2000" b="0" i="0" u="none" strike="noStrike" cap="none" normalizeH="0" baseline="-30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kumimoji="0" lang="en-US" sz="2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+ 0,81x</a:t>
                      </a:r>
                      <a:r>
                        <a:rPr kumimoji="0" lang="en-US" sz="2000" b="0" i="0" u="none" strike="noStrike" cap="none" normalizeH="0" baseline="-30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+ 0,02x</a:t>
                      </a:r>
                      <a:r>
                        <a:rPr kumimoji="0" lang="en-US" sz="2000" b="0" i="0" u="none" strike="noStrike" cap="none" normalizeH="0" baseline="-30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n-US" sz="20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45198" name="Group 14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48255897"/>
              </p:ext>
            </p:extLst>
          </p:nvPr>
        </p:nvGraphicFramePr>
        <p:xfrm>
          <a:off x="395288" y="4076700"/>
          <a:ext cx="8064500" cy="2593974"/>
        </p:xfrm>
        <a:graphic>
          <a:graphicData uri="http://schemas.openxmlformats.org/drawingml/2006/table">
            <a:tbl>
              <a:tblPr/>
              <a:tblGrid>
                <a:gridCol w="14404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240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288"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Balance of raw materials and energy</a:t>
                      </a:r>
                      <a:endParaRPr kumimoji="0" lang="en-US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Balance equations</a:t>
                      </a:r>
                      <a:endParaRPr kumimoji="0" lang="en-US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12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steam</a:t>
                      </a:r>
                      <a:endParaRPr kumimoji="0" lang="en-US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en-US" sz="2000" b="0" i="0" u="none" strike="noStrike" cap="none" normalizeH="0" baseline="-30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2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= 1,2x</a:t>
                      </a:r>
                      <a:r>
                        <a:rPr kumimoji="0" lang="en-US" sz="2000" b="0" i="0" u="none" strike="noStrike" cap="none" normalizeH="0" baseline="-30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kumimoji="0" lang="en-US" sz="2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+ 17,5x</a:t>
                      </a:r>
                      <a:r>
                        <a:rPr kumimoji="0" lang="en-US" sz="2000" b="0" i="0" u="none" strike="noStrike" cap="none" normalizeH="0" baseline="-30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kumimoji="0" lang="en-US" sz="2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+ 11x</a:t>
                      </a:r>
                      <a:r>
                        <a:rPr kumimoji="0" lang="en-US" sz="2000" b="0" i="0" u="none" strike="noStrike" cap="none" normalizeH="0" baseline="-30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en-US" sz="2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+ 32,5x</a:t>
                      </a:r>
                      <a:r>
                        <a:rPr kumimoji="0" lang="en-US" sz="2000" b="0" i="0" u="none" strike="noStrike" cap="none" normalizeH="0" baseline="-30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r>
                        <a:rPr kumimoji="0" lang="en-US" sz="2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+ 28x</a:t>
                      </a:r>
                      <a:r>
                        <a:rPr kumimoji="0" lang="en-US" sz="2000" b="0" i="0" u="none" strike="noStrike" cap="none" normalizeH="0" baseline="-30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r>
                        <a:rPr kumimoji="0" lang="en-US" sz="2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+ 24,5x</a:t>
                      </a:r>
                      <a:r>
                        <a:rPr kumimoji="0" lang="en-US" sz="2000" b="0" i="0" u="none" strike="noStrike" cap="none" normalizeH="0" baseline="-30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kumimoji="0" lang="en-US" sz="20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0027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electricity</a:t>
                      </a:r>
                      <a:endParaRPr kumimoji="0" lang="en-US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en-US" sz="2000" b="0" i="0" u="none" strike="noStrike" cap="none" normalizeH="0" baseline="-30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= 2,1x</a:t>
                      </a:r>
                      <a:r>
                        <a:rPr kumimoji="0" lang="en-US" sz="2000" b="0" i="0" u="none" strike="noStrike" cap="none" normalizeH="0" baseline="-30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2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+ 0,95x</a:t>
                      </a:r>
                      <a:r>
                        <a:rPr kumimoji="0" lang="en-US" sz="2000" b="0" i="0" u="none" strike="noStrike" cap="none" normalizeH="0" baseline="-30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+ 1,45x</a:t>
                      </a:r>
                      <a:r>
                        <a:rPr kumimoji="0" lang="en-US" sz="2000" b="0" i="0" u="none" strike="noStrike" cap="none" normalizeH="0" baseline="-30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US" sz="2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+ 1,45x</a:t>
                      </a:r>
                      <a:r>
                        <a:rPr kumimoji="0" lang="en-US" sz="2000" b="0" i="0" u="none" strike="noStrike" cap="none" normalizeH="0" baseline="-30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en-US" sz="2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+ 3x</a:t>
                      </a:r>
                      <a:r>
                        <a:rPr kumimoji="0" lang="en-US" sz="2000" b="0" i="0" u="none" strike="noStrike" cap="none" normalizeH="0" baseline="-30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+ 1,3x</a:t>
                      </a:r>
                      <a:r>
                        <a:rPr kumimoji="0" lang="en-US" sz="2000" b="0" i="0" u="none" strike="noStrike" cap="none" normalizeH="0" baseline="-30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kumimoji="0" lang="en-US" sz="2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+ 3x</a:t>
                      </a:r>
                      <a:r>
                        <a:rPr kumimoji="0" lang="en-US" sz="2000" b="0" i="0" u="none" strike="noStrike" cap="none" normalizeH="0" baseline="-30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kumimoji="0" lang="en-US" sz="2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+ 1,45x</a:t>
                      </a:r>
                      <a:r>
                        <a:rPr kumimoji="0" lang="en-US" sz="2000" b="0" i="0" u="none" strike="noStrike" cap="none" normalizeH="0" baseline="-30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kumimoji="0" lang="en-US" sz="2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+ 1,6x</a:t>
                      </a:r>
                      <a:r>
                        <a:rPr kumimoji="0" lang="en-US" sz="2000" b="0" i="0" u="none" strike="noStrike" cap="none" normalizeH="0" baseline="-30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kumimoji="0" lang="en-US" sz="2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+ 1,2x</a:t>
                      </a:r>
                      <a:r>
                        <a:rPr kumimoji="0" lang="en-US" sz="2000" b="0" i="0" u="none" strike="noStrike" cap="none" normalizeH="0" baseline="-30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en-US" sz="2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+ 1,2x</a:t>
                      </a:r>
                      <a:r>
                        <a:rPr kumimoji="0" lang="en-US" sz="2000" b="0" i="0" u="none" strike="noStrike" cap="none" normalizeH="0" baseline="-30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r>
                        <a:rPr kumimoji="0" lang="en-US" sz="2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+ 1x</a:t>
                      </a:r>
                      <a:r>
                        <a:rPr kumimoji="0" lang="en-US" sz="2000" b="0" i="0" u="none" strike="noStrike" cap="none" normalizeH="0" baseline="-30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r>
                        <a:rPr kumimoji="0" lang="en-US" sz="2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+ 0,51x</a:t>
                      </a:r>
                      <a:r>
                        <a:rPr kumimoji="0" lang="en-US" sz="2000" b="0" i="0" u="none" strike="noStrike" cap="none" normalizeH="0" baseline="-30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kumimoji="0" lang="en-US" sz="20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Model expressed as matrix</a:t>
            </a:r>
          </a:p>
        </p:txBody>
      </p:sp>
      <p:sp>
        <p:nvSpPr>
          <p:cNvPr id="1028" name="Rectangle 9"/>
          <p:cNvSpPr>
            <a:spLocks noChangeArrowheads="1"/>
          </p:cNvSpPr>
          <p:nvPr/>
        </p:nvSpPr>
        <p:spPr bwMode="auto">
          <a:xfrm>
            <a:off x="1528763" y="1928813"/>
            <a:ext cx="6088062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graphicFrame>
        <p:nvGraphicFramePr>
          <p:cNvPr id="48175" name="Group 47"/>
          <p:cNvGraphicFramePr>
            <a:graphicFrameLocks noGrp="1"/>
          </p:cNvGraphicFramePr>
          <p:nvPr/>
        </p:nvGraphicFramePr>
        <p:xfrm>
          <a:off x="179388" y="1614488"/>
          <a:ext cx="8785225" cy="4983162"/>
        </p:xfrm>
        <a:graphic>
          <a:graphicData uri="http://schemas.openxmlformats.org/drawingml/2006/table">
            <a:tbl>
              <a:tblPr/>
              <a:tblGrid>
                <a:gridCol w="5381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9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58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97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3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49774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cs-CZ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179388" y="2209800"/>
          <a:ext cx="8713787" cy="437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2" name="Rovnice" r:id="rId4" imgW="5969000" imgH="2997200" progId="Equation.3">
                  <p:embed/>
                </p:oleObj>
              </mc:Choice>
              <mc:Fallback>
                <p:oleObj name="Rovnice" r:id="rId4" imgW="5969000" imgH="2997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2209800"/>
                        <a:ext cx="8713787" cy="4378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5973"/>
            <a:ext cx="7886700" cy="13255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Usage of raw materials</a:t>
            </a:r>
          </a:p>
        </p:txBody>
      </p:sp>
      <p:sp>
        <p:nvSpPr>
          <p:cNvPr id="2052" name="Rectangle 8"/>
          <p:cNvSpPr>
            <a:spLocks noChangeArrowheads="1"/>
          </p:cNvSpPr>
          <p:nvPr/>
        </p:nvSpPr>
        <p:spPr bwMode="auto">
          <a:xfrm>
            <a:off x="1868488" y="1928813"/>
            <a:ext cx="540702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graphicFrame>
        <p:nvGraphicFramePr>
          <p:cNvPr id="49192" name="Group 40"/>
          <p:cNvGraphicFramePr>
            <a:graphicFrameLocks noGrp="1"/>
          </p:cNvGraphicFramePr>
          <p:nvPr/>
        </p:nvGraphicFramePr>
        <p:xfrm>
          <a:off x="179388" y="1268413"/>
          <a:ext cx="8964612" cy="5422900"/>
        </p:xfrm>
        <a:graphic>
          <a:graphicData uri="http://schemas.openxmlformats.org/drawingml/2006/table">
            <a:tbl>
              <a:tblPr/>
              <a:tblGrid>
                <a:gridCol w="619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05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1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41887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cs-CZ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179388" y="1700213"/>
          <a:ext cx="8785225" cy="500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4" name="Rovnice" r:id="rId4" imgW="5270500" imgH="2997200" progId="Equation.3">
                  <p:embed/>
                </p:oleObj>
              </mc:Choice>
              <mc:Fallback>
                <p:oleObj name="Rovnice" r:id="rId4" imgW="5270500" imgH="2997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1700213"/>
                        <a:ext cx="8785225" cy="5003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8229600" cy="62071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dirty="0"/>
              <a:t>Capacity balance</a:t>
            </a:r>
          </a:p>
        </p:txBody>
      </p:sp>
      <p:graphicFrame>
        <p:nvGraphicFramePr>
          <p:cNvPr id="53812" name="Group 564"/>
          <p:cNvGraphicFramePr>
            <a:graphicFrameLocks noGrp="1"/>
          </p:cNvGraphicFramePr>
          <p:nvPr>
            <p:ph type="tbl" idx="1"/>
          </p:nvPr>
        </p:nvGraphicFramePr>
        <p:xfrm>
          <a:off x="468313" y="533400"/>
          <a:ext cx="8229600" cy="6340480"/>
        </p:xfrm>
        <a:graphic>
          <a:graphicData uri="http://schemas.openxmlformats.org/drawingml/2006/table">
            <a:tbl>
              <a:tblPr/>
              <a:tblGrid>
                <a:gridCol w="33353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74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9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02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74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628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reactor</a:t>
                      </a:r>
                      <a:endParaRPr kumimoji="0" lang="en-US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reactor</a:t>
                      </a:r>
                      <a:endParaRPr kumimoji="0" lang="en-US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filtre</a:t>
                      </a:r>
                      <a:endParaRPr kumimoji="0" lang="en-US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mixer</a:t>
                      </a:r>
                      <a:endParaRPr kumimoji="0" lang="en-US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8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lenght</a:t>
                      </a:r>
                      <a:endParaRPr kumimoji="0" lang="en-US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kumimoji="0" lang="en-US" sz="2000" b="1" i="0" u="none" strike="noStrike" cap="none" normalizeH="0" baseline="-3000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kumimoji="0" lang="en-US" sz="2000" b="1" i="0" u="none" strike="noStrike" cap="none" normalizeH="0" baseline="-3000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kumimoji="0" lang="en-US" sz="2000" b="1" i="0" u="none" strike="noStrike" cap="none" normalizeH="0" baseline="-3000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n-US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kumimoji="0" lang="en-US" sz="2000" b="1" i="0" u="none" strike="noStrike" cap="none" normalizeH="0" baseline="-3000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en-US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8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product</a:t>
                      </a:r>
                      <a:endParaRPr kumimoji="0" lang="en-US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Specific needs of time hout/ton</a:t>
                      </a:r>
                      <a:endParaRPr kumimoji="0" lang="en-US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8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Green RJ</a:t>
                      </a:r>
                      <a:endParaRPr kumimoji="0" lang="en-US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1,2</a:t>
                      </a:r>
                      <a:endParaRPr kumimoji="0" lang="en-US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8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Green RP</a:t>
                      </a:r>
                      <a:endParaRPr kumimoji="0" lang="en-US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3,1</a:t>
                      </a:r>
                      <a:endParaRPr kumimoji="0" lang="en-US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28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Green khaki</a:t>
                      </a:r>
                      <a:endParaRPr kumimoji="0" lang="en-US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2,2</a:t>
                      </a:r>
                      <a:endParaRPr kumimoji="0" lang="en-US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28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Green BJ</a:t>
                      </a:r>
                      <a:endParaRPr kumimoji="0" lang="en-US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5,2</a:t>
                      </a:r>
                      <a:endParaRPr kumimoji="0" lang="en-US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28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Green BK</a:t>
                      </a:r>
                      <a:endParaRPr kumimoji="0" lang="en-US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4,2</a:t>
                      </a:r>
                      <a:endParaRPr kumimoji="0" lang="en-US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628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Green BB</a:t>
                      </a:r>
                      <a:endParaRPr kumimoji="0" lang="en-US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2,8</a:t>
                      </a:r>
                      <a:endParaRPr kumimoji="0" lang="en-US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628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Green BX</a:t>
                      </a:r>
                      <a:endParaRPr kumimoji="0" lang="en-US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4,9</a:t>
                      </a:r>
                      <a:endParaRPr kumimoji="0" lang="en-US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628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Olive green B</a:t>
                      </a:r>
                      <a:endParaRPr kumimoji="0" lang="en-US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14,2</a:t>
                      </a:r>
                      <a:endParaRPr kumimoji="0" lang="en-US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  <a:endParaRPr kumimoji="0" lang="en-US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628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Olive green A</a:t>
                      </a:r>
                      <a:endParaRPr kumimoji="0" lang="en-US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11,8</a:t>
                      </a:r>
                      <a:endParaRPr kumimoji="0" lang="en-US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6,2</a:t>
                      </a:r>
                      <a:endParaRPr kumimoji="0" lang="en-US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9628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Benzimid</a:t>
                      </a:r>
                      <a:endParaRPr kumimoji="0" lang="en-US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7,2</a:t>
                      </a:r>
                      <a:endParaRPr kumimoji="0" lang="en-US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9628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Diantrimid</a:t>
                      </a:r>
                      <a:endParaRPr kumimoji="0" lang="en-US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4,9</a:t>
                      </a:r>
                      <a:endParaRPr kumimoji="0" lang="en-US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9628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Benzatron</a:t>
                      </a:r>
                      <a:endParaRPr kumimoji="0" lang="en-US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3,5</a:t>
                      </a:r>
                      <a:endParaRPr kumimoji="0" lang="en-US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9628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Antrachinosulfonan sodný</a:t>
                      </a:r>
                      <a:endParaRPr kumimoji="0" lang="en-US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5,6</a:t>
                      </a:r>
                      <a:endParaRPr kumimoji="0" lang="en-US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Expressed as matrix</a:t>
            </a:r>
          </a:p>
        </p:txBody>
      </p:sp>
      <p:sp>
        <p:nvSpPr>
          <p:cNvPr id="3076" name="Rectangle 8"/>
          <p:cNvSpPr>
            <a:spLocks noChangeArrowheads="1"/>
          </p:cNvSpPr>
          <p:nvPr/>
        </p:nvSpPr>
        <p:spPr bwMode="auto">
          <a:xfrm>
            <a:off x="2062163" y="1928813"/>
            <a:ext cx="5021262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graphicFrame>
        <p:nvGraphicFramePr>
          <p:cNvPr id="55338" name="Group 42"/>
          <p:cNvGraphicFramePr>
            <a:graphicFrameLocks noGrp="1"/>
          </p:cNvGraphicFramePr>
          <p:nvPr/>
        </p:nvGraphicFramePr>
        <p:xfrm>
          <a:off x="323850" y="1268413"/>
          <a:ext cx="8280400" cy="5414962"/>
        </p:xfrm>
        <a:graphic>
          <a:graphicData uri="http://schemas.openxmlformats.org/drawingml/2006/table">
            <a:tbl>
              <a:tblPr/>
              <a:tblGrid>
                <a:gridCol w="615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99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51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62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18676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cs-CZ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468313" y="1773238"/>
          <a:ext cx="7974012" cy="490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8" name="Rovnice" r:id="rId4" imgW="4876800" imgH="2997200" progId="Equation.3">
                  <p:embed/>
                </p:oleObj>
              </mc:Choice>
              <mc:Fallback>
                <p:oleObj name="Rovnice" r:id="rId4" imgW="4876800" imgH="2997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773238"/>
                        <a:ext cx="7974012" cy="4905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Solving balance model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dirty="0"/>
              <a:t>x = </a:t>
            </a:r>
            <a:r>
              <a:rPr lang="en-US" dirty="0"/>
              <a:t>[</a:t>
            </a:r>
            <a:r>
              <a:rPr lang="cs-CZ" dirty="0"/>
              <a:t>E - A</a:t>
            </a:r>
            <a:r>
              <a:rPr lang="en-US" dirty="0"/>
              <a:t>]</a:t>
            </a:r>
            <a:r>
              <a:rPr lang="cs-CZ" baseline="30000" dirty="0"/>
              <a:t>-1</a:t>
            </a:r>
            <a:r>
              <a:rPr lang="cs-CZ" dirty="0"/>
              <a:t>y </a:t>
            </a: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dirty="0" err="1"/>
              <a:t>Or</a:t>
            </a:r>
            <a:r>
              <a:rPr lang="cs-CZ" dirty="0"/>
              <a:t> </a:t>
            </a:r>
            <a:r>
              <a:rPr lang="en-US" dirty="0"/>
              <a:t>[</a:t>
            </a:r>
            <a:r>
              <a:rPr lang="cs-CZ" dirty="0"/>
              <a:t>E - A</a:t>
            </a:r>
            <a:r>
              <a:rPr lang="en-US" dirty="0"/>
              <a:t>]</a:t>
            </a:r>
            <a:r>
              <a:rPr lang="cs-CZ" baseline="30000" dirty="0"/>
              <a:t>-1</a:t>
            </a:r>
            <a:r>
              <a:rPr lang="cs-CZ" dirty="0"/>
              <a:t> = U</a:t>
            </a: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dirty="0"/>
              <a:t>x = </a:t>
            </a:r>
            <a:r>
              <a:rPr lang="cs-CZ" dirty="0" err="1"/>
              <a:t>Uy</a:t>
            </a:r>
            <a:endParaRPr lang="cs-CZ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dirty="0"/>
              <a:t>Where</a:t>
            </a:r>
            <a:r>
              <a:rPr lang="cs-CZ" dirty="0"/>
              <a:t>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dirty="0"/>
              <a:t>E … unit matric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dirty="0"/>
              <a:t>U … square inverse matrix to matrix</a:t>
            </a:r>
            <a:br>
              <a:rPr lang="cs-CZ" dirty="0"/>
            </a:br>
            <a:r>
              <a:rPr lang="en-US" dirty="0"/>
              <a:t>[</a:t>
            </a:r>
            <a:r>
              <a:rPr lang="cs-CZ" dirty="0"/>
              <a:t>E-A</a:t>
            </a:r>
            <a:r>
              <a:rPr lang="en-US" dirty="0"/>
              <a:t>]</a:t>
            </a:r>
            <a:r>
              <a:rPr lang="cs-CZ" baseline="30000" dirty="0"/>
              <a:t>-1</a:t>
            </a:r>
            <a:r>
              <a:rPr lang="cs-CZ" dirty="0"/>
              <a:t>. </a:t>
            </a:r>
            <a:r>
              <a:rPr lang="en-US" dirty="0"/>
              <a:t>Its elements </a:t>
            </a:r>
            <a:r>
              <a:rPr lang="en-US" dirty="0" err="1"/>
              <a:t>u</a:t>
            </a:r>
            <a:r>
              <a:rPr lang="en-US" baseline="-25000" dirty="0" err="1"/>
              <a:t>ij</a:t>
            </a:r>
            <a:r>
              <a:rPr lang="en-US" dirty="0"/>
              <a:t> are overall specific needs of semi-</a:t>
            </a:r>
            <a:r>
              <a:rPr lang="en-US" dirty="0" err="1"/>
              <a:t>rpoducts</a:t>
            </a:r>
            <a:r>
              <a:rPr lang="en-US" dirty="0"/>
              <a:t> for needs of production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Resulting matrix U</a:t>
            </a:r>
          </a:p>
        </p:txBody>
      </p:sp>
      <p:sp>
        <p:nvSpPr>
          <p:cNvPr id="4100" name="Rectangle 5"/>
          <p:cNvSpPr>
            <a:spLocks noChangeArrowheads="1"/>
          </p:cNvSpPr>
          <p:nvPr/>
        </p:nvSpPr>
        <p:spPr bwMode="auto">
          <a:xfrm>
            <a:off x="0" y="1943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4101" name="Rectangle 6"/>
          <p:cNvSpPr>
            <a:spLocks noChangeArrowheads="1"/>
          </p:cNvSpPr>
          <p:nvPr/>
        </p:nvSpPr>
        <p:spPr bwMode="auto">
          <a:xfrm>
            <a:off x="0" y="1701800"/>
            <a:ext cx="9144000" cy="475138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179388" y="1989138"/>
          <a:ext cx="8785225" cy="417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1" name="Rovnice" r:id="rId4" imgW="6261100" imgH="2971800" progId="Equation.3">
                  <p:embed/>
                </p:oleObj>
              </mc:Choice>
              <mc:Fallback>
                <p:oleObj name="Rovnice" r:id="rId4" imgW="6261100" imgH="2971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1989138"/>
                        <a:ext cx="8785225" cy="417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06E007-5DE7-421A-B0E8-D0CE11165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365126"/>
            <a:ext cx="8892480" cy="1325563"/>
          </a:xfrm>
        </p:spPr>
        <p:txBody>
          <a:bodyPr/>
          <a:lstStyle/>
          <a:p>
            <a:r>
              <a:rPr lang="en-US" dirty="0"/>
              <a:t>Application to Continuity management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BF350DB-6946-465E-A7B2-EBE342B17A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Balance model allowed us to understands the structure of the production</a:t>
            </a:r>
          </a:p>
          <a:p>
            <a:r>
              <a:rPr lang="en-US" dirty="0"/>
              <a:t>By applying constrains to various components to simulate impact of the accident we gain capability to simulate impact to the production as whole</a:t>
            </a:r>
          </a:p>
          <a:p>
            <a:r>
              <a:rPr lang="en-US" dirty="0"/>
              <a:t>Interpretation of the results can be used as basis for planning for accident</a:t>
            </a:r>
          </a:p>
        </p:txBody>
      </p:sp>
    </p:spTree>
    <p:extLst>
      <p:ext uri="{BB962C8B-B14F-4D97-AF65-F5344CB8AC3E}">
        <p14:creationId xmlns:p14="http://schemas.microsoft.com/office/powerpoint/2010/main" val="4278571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Input – output model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ffectLst/>
              </a:rPr>
              <a:t>quantitative economic technique that represents the interdependencies between different branches of a national economy or different regional economies</a:t>
            </a:r>
          </a:p>
          <a:p>
            <a:r>
              <a:rPr lang="en-US" dirty="0">
                <a:effectLst/>
              </a:rPr>
              <a:t>Leontief used the model to quantify impact of the World War II on the Economy of USA</a:t>
            </a:r>
            <a:endParaRPr lang="cs-CZ" dirty="0">
              <a:effectLst/>
            </a:endParaRPr>
          </a:p>
          <a:p>
            <a:r>
              <a:rPr lang="en-US" dirty="0"/>
              <a:t>Method is usable also to not strictly economical problems – like </a:t>
            </a:r>
            <a:r>
              <a:rPr lang="en-US" dirty="0" err="1"/>
              <a:t>evaluationg</a:t>
            </a:r>
            <a:r>
              <a:rPr lang="en-US" dirty="0"/>
              <a:t> impact of large disruptions of infrastructure </a:t>
            </a:r>
          </a:p>
          <a:p>
            <a:pPr lvl="1"/>
            <a:r>
              <a:rPr lang="en-US" dirty="0"/>
              <a:t>See </a:t>
            </a:r>
            <a:r>
              <a:rPr lang="en-US" dirty="0" err="1"/>
              <a:t>Hazus</a:t>
            </a:r>
            <a:r>
              <a:rPr lang="en-US" dirty="0"/>
              <a:t> </a:t>
            </a:r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https://www.fema.gov/hazus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6973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IIM – input – output interoperability model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Mathematically very similar – original:</a:t>
            </a:r>
          </a:p>
          <a:p>
            <a:r>
              <a:rPr lang="cs-CZ" i="1" dirty="0">
                <a:effectLst/>
              </a:rPr>
              <a:t>x = </a:t>
            </a:r>
            <a:r>
              <a:rPr lang="cs-CZ" i="1" dirty="0" err="1">
                <a:effectLst/>
              </a:rPr>
              <a:t>Ax</a:t>
            </a:r>
            <a:r>
              <a:rPr lang="cs-CZ" i="1" dirty="0">
                <a:effectLst/>
              </a:rPr>
              <a:t> </a:t>
            </a:r>
            <a:r>
              <a:rPr lang="cs-CZ" dirty="0">
                <a:effectLst/>
              </a:rPr>
              <a:t>+ </a:t>
            </a:r>
            <a:r>
              <a:rPr lang="cs-CZ" i="1" dirty="0">
                <a:effectLst/>
              </a:rPr>
              <a:t>c</a:t>
            </a:r>
          </a:p>
          <a:p>
            <a:r>
              <a:rPr lang="en-US" i="1" dirty="0">
                <a:effectLst/>
              </a:rPr>
              <a:t>x = </a:t>
            </a:r>
            <a:r>
              <a:rPr lang="en-US" dirty="0">
                <a:effectLst/>
              </a:rPr>
              <a:t>the Production Vector in individual economic sectors; </a:t>
            </a:r>
            <a:endParaRPr lang="cs-CZ" dirty="0">
              <a:effectLst/>
            </a:endParaRPr>
          </a:p>
          <a:p>
            <a:r>
              <a:rPr lang="en-US" i="1" dirty="0">
                <a:effectLst/>
              </a:rPr>
              <a:t>A = </a:t>
            </a:r>
            <a:r>
              <a:rPr lang="en-US" dirty="0">
                <a:effectLst/>
              </a:rPr>
              <a:t>the Consumption</a:t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>Matrix that enables the definition of links between sectors; </a:t>
            </a:r>
            <a:endParaRPr lang="cs-CZ" dirty="0">
              <a:effectLst/>
            </a:endParaRPr>
          </a:p>
          <a:p>
            <a:r>
              <a:rPr lang="en-US" i="1" dirty="0">
                <a:effectLst/>
              </a:rPr>
              <a:t>c = </a:t>
            </a:r>
            <a:r>
              <a:rPr lang="en-US" dirty="0">
                <a:effectLst/>
              </a:rPr>
              <a:t>the External Demand Vector</a:t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>for the outside of the modelled system</a:t>
            </a:r>
            <a:br>
              <a:rPr lang="en-US" dirty="0">
                <a:effectLst/>
              </a:rPr>
            </a:br>
            <a:br>
              <a:rPr lang="cs-CZ" dirty="0">
                <a:effectLst/>
              </a:rPr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179518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IIM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Simplifies the model – only connections between the sectors are established, so</a:t>
                </a:r>
              </a:p>
              <a:p>
                <a:r>
                  <a:rPr lang="en-US" dirty="0"/>
                  <a:t>x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/>
                  <a:t> &lt;0; 1&gt;</a:t>
                </a:r>
              </a:p>
              <a:p>
                <a:r>
                  <a:rPr lang="en-US" dirty="0"/>
                  <a:t>To model cascading effects</a:t>
                </a:r>
              </a:p>
              <a:p>
                <a:r>
                  <a:rPr lang="en-US" dirty="0"/>
                  <a:t>x = 0 -&gt; represents complete break down of connected CI sector</a:t>
                </a:r>
              </a:p>
              <a:p>
                <a:r>
                  <a:rPr lang="en-US" dirty="0"/>
                  <a:t>x = 1 -&gt; no effect (full functionality on CI sector)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2019" b="-201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23946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IIM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Dependency</a:t>
            </a:r>
            <a:r>
              <a:rPr lang="cs-CZ" dirty="0"/>
              <a:t> index</a:t>
            </a:r>
          </a:p>
          <a:p>
            <a:pPr marL="0" indent="0">
              <a:buNone/>
            </a:pPr>
            <a:r>
              <a:rPr lang="cs-CZ" dirty="0"/>
              <a:t>(</a:t>
            </a:r>
            <a:r>
              <a:rPr lang="cs-CZ" dirty="0" err="1"/>
              <a:t>row</a:t>
            </a:r>
            <a:r>
              <a:rPr lang="cs-CZ" dirty="0"/>
              <a:t> </a:t>
            </a:r>
            <a:r>
              <a:rPr lang="cs-CZ" dirty="0" err="1"/>
              <a:t>summation</a:t>
            </a:r>
            <a:r>
              <a:rPr lang="cs-CZ" dirty="0"/>
              <a:t>)</a:t>
            </a:r>
          </a:p>
          <a:p>
            <a:r>
              <a:rPr lang="en-US" dirty="0"/>
              <a:t>The dependency index expresses the robustness of an infrastructure with respect to the inoperability of the other infrastructures</a:t>
            </a:r>
            <a:endParaRPr lang="cs-CZ" dirty="0"/>
          </a:p>
          <a:p>
            <a:r>
              <a:rPr lang="en-US" dirty="0"/>
              <a:t>it represents the maximum inoperability in infrastructure </a:t>
            </a:r>
            <a:r>
              <a:rPr lang="en-US" dirty="0" err="1"/>
              <a:t>i</a:t>
            </a:r>
            <a:r>
              <a:rPr lang="en-US" dirty="0"/>
              <a:t> when every other infrastructure is fully inoperable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032" y="1700808"/>
            <a:ext cx="1228725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948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Dependency index - interpretation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. The greater the decrease in </a:t>
            </a:r>
            <a:r>
              <a:rPr lang="cs-CZ" dirty="0">
                <a:latin typeface="Symbol" panose="05050102010706020507" pitchFamily="18" charset="2"/>
              </a:rPr>
              <a:t>g</a:t>
            </a:r>
            <a:r>
              <a:rPr lang="en-US" dirty="0" err="1"/>
              <a:t>i</a:t>
            </a:r>
            <a:r>
              <a:rPr lang="en-US" dirty="0"/>
              <a:t> (when </a:t>
            </a:r>
            <a:r>
              <a:rPr lang="cs-CZ" dirty="0">
                <a:latin typeface="Symbol" panose="05050102010706020507" pitchFamily="18" charset="2"/>
              </a:rPr>
              <a:t>g</a:t>
            </a:r>
            <a:r>
              <a:rPr lang="en-US" dirty="0" err="1"/>
              <a:t>i</a:t>
            </a:r>
            <a:r>
              <a:rPr lang="en-US" dirty="0"/>
              <a:t> &lt; 1), the better infrastructure </a:t>
            </a:r>
            <a:r>
              <a:rPr lang="en-US" dirty="0" err="1"/>
              <a:t>i</a:t>
            </a:r>
            <a:r>
              <a:rPr lang="en-US" dirty="0"/>
              <a:t> can maintain its working capabilities</a:t>
            </a:r>
            <a:endParaRPr lang="cs-CZ" dirty="0"/>
          </a:p>
          <a:p>
            <a:r>
              <a:rPr lang="en-US" dirty="0"/>
              <a:t>Influence gain (column summation)</a:t>
            </a:r>
          </a:p>
          <a:p>
            <a:endParaRPr lang="cs-CZ" dirty="0"/>
          </a:p>
          <a:p>
            <a:endParaRPr lang="cs-CZ" dirty="0"/>
          </a:p>
          <a:p>
            <a:r>
              <a:rPr lang="en-US" dirty="0"/>
              <a:t>A large value of </a:t>
            </a:r>
            <a:r>
              <a:rPr lang="cs-CZ" dirty="0">
                <a:latin typeface="Symbol" panose="05050102010706020507" pitchFamily="18" charset="2"/>
              </a:rPr>
              <a:t>r</a:t>
            </a:r>
            <a:r>
              <a:rPr lang="en-US" dirty="0"/>
              <a:t>j means that the inoperability of j-</a:t>
            </a:r>
            <a:r>
              <a:rPr lang="en-US" dirty="0" err="1"/>
              <a:t>th</a:t>
            </a:r>
            <a:r>
              <a:rPr lang="en-US" dirty="0"/>
              <a:t> sector induces significant degradation to the system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3645024"/>
            <a:ext cx="1638300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7104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679EB1-BD6B-4EFF-9A6A-E85B1ADFE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407846" cy="1325563"/>
          </a:xfrm>
        </p:spPr>
        <p:txBody>
          <a:bodyPr/>
          <a:lstStyle/>
          <a:p>
            <a:r>
              <a:rPr lang="cs-CZ" dirty="0" err="1"/>
              <a:t>Hazus</a:t>
            </a:r>
            <a:r>
              <a:rPr lang="cs-CZ" dirty="0"/>
              <a:t> – </a:t>
            </a:r>
            <a:r>
              <a:rPr lang="en-US" dirty="0"/>
              <a:t>different approach </a:t>
            </a:r>
            <a:r>
              <a:rPr lang="cs-CZ" dirty="0"/>
              <a:t>to hazard </a:t>
            </a:r>
            <a:r>
              <a:rPr lang="en-US" dirty="0"/>
              <a:t>evaluation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01EC725-C8F4-426D-8D99-563D5B11FE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im</a:t>
            </a:r>
            <a:endParaRPr lang="cs-CZ" dirty="0"/>
          </a:p>
        </p:txBody>
      </p:sp>
      <p:pic>
        <p:nvPicPr>
          <p:cNvPr id="5122" name="Picture 2" descr="https://www.researchgate.net/profile/Kate_Friedman/publication/268295856/figure/fig5/AS:669374386036747@1536602698303/Hazus-peak-gusts-for-Hurricane-Rita-generated-by-Carol-Friedland-using-FEMA-Hazus-MH-LSU.jpg">
            <a:extLst>
              <a:ext uri="{FF2B5EF4-FFF2-40B4-BE49-F238E27FC236}">
                <a16:creationId xmlns:a16="http://schemas.microsoft.com/office/drawing/2014/main" id="{DBB31490-F057-4FD3-B448-9099508FD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03617"/>
            <a:ext cx="3302276" cy="2461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1A1C740B-E936-410A-83E3-7E6F0A94E7E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971203" y="1232120"/>
            <a:ext cx="3888432" cy="2495434"/>
          </a:xfrm>
          <a:prstGeom prst="rect">
            <a:avLst/>
          </a:prstGeom>
        </p:spPr>
      </p:pic>
      <p:sp>
        <p:nvSpPr>
          <p:cNvPr id="4" name="Šipka: doprava 3">
            <a:extLst>
              <a:ext uri="{FF2B5EF4-FFF2-40B4-BE49-F238E27FC236}">
                <a16:creationId xmlns:a16="http://schemas.microsoft.com/office/drawing/2014/main" id="{7F5F44AA-A28F-4D97-AFA1-D8170EBCC4DD}"/>
              </a:ext>
            </a:extLst>
          </p:cNvPr>
          <p:cNvSpPr/>
          <p:nvPr/>
        </p:nvSpPr>
        <p:spPr>
          <a:xfrm>
            <a:off x="3707904" y="2708920"/>
            <a:ext cx="1152128" cy="504056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88C512C2-AB5C-44A0-A3E3-CEE476195AF8}"/>
              </a:ext>
            </a:extLst>
          </p:cNvPr>
          <p:cNvSpPr txBox="1"/>
          <p:nvPr/>
        </p:nvSpPr>
        <p:spPr>
          <a:xfrm>
            <a:off x="6895051" y="918117"/>
            <a:ext cx="1982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Vulnerability </a:t>
            </a:r>
            <a:r>
              <a:rPr lang="cs-CZ" b="1" dirty="0" err="1"/>
              <a:t>curve</a:t>
            </a:r>
            <a:endParaRPr lang="cs-CZ" b="1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8006358D-8548-453F-B100-52D99C54D1C9}"/>
              </a:ext>
            </a:extLst>
          </p:cNvPr>
          <p:cNvSpPr txBox="1"/>
          <p:nvPr/>
        </p:nvSpPr>
        <p:spPr>
          <a:xfrm>
            <a:off x="5938923" y="4594548"/>
            <a:ext cx="1912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/>
              <a:t>Damage</a:t>
            </a:r>
            <a:r>
              <a:rPr lang="cs-CZ" b="1" dirty="0"/>
              <a:t> to facility</a:t>
            </a:r>
          </a:p>
        </p:txBody>
      </p:sp>
      <p:sp>
        <p:nvSpPr>
          <p:cNvPr id="8" name="Šipka: dolů 7">
            <a:extLst>
              <a:ext uri="{FF2B5EF4-FFF2-40B4-BE49-F238E27FC236}">
                <a16:creationId xmlns:a16="http://schemas.microsoft.com/office/drawing/2014/main" id="{A4E5E027-A8CE-4805-A95B-7B0B3B79D62A}"/>
              </a:ext>
            </a:extLst>
          </p:cNvPr>
          <p:cNvSpPr/>
          <p:nvPr/>
        </p:nvSpPr>
        <p:spPr>
          <a:xfrm>
            <a:off x="6679027" y="3826948"/>
            <a:ext cx="432048" cy="707021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2E9D7852-2F98-4E36-BB9B-06269FAC9C83}"/>
              </a:ext>
            </a:extLst>
          </p:cNvPr>
          <p:cNvSpPr txBox="1"/>
          <p:nvPr/>
        </p:nvSpPr>
        <p:spPr>
          <a:xfrm>
            <a:off x="2428135" y="4594548"/>
            <a:ext cx="2251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/>
              <a:t>Impact</a:t>
            </a:r>
            <a:r>
              <a:rPr lang="cs-CZ" b="1" dirty="0"/>
              <a:t> on </a:t>
            </a:r>
            <a:r>
              <a:rPr lang="cs-CZ" b="1" dirty="0" err="1"/>
              <a:t>production</a:t>
            </a:r>
            <a:endParaRPr lang="cs-CZ" b="1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C2F1F080-E503-40C9-9E64-07CEC3B5DEC9}"/>
              </a:ext>
            </a:extLst>
          </p:cNvPr>
          <p:cNvSpPr txBox="1"/>
          <p:nvPr/>
        </p:nvSpPr>
        <p:spPr>
          <a:xfrm>
            <a:off x="374413" y="4594548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IIM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71D7CF52-2A0C-4088-A0D5-75522E656DE9}"/>
              </a:ext>
            </a:extLst>
          </p:cNvPr>
          <p:cNvSpPr txBox="1"/>
          <p:nvPr/>
        </p:nvSpPr>
        <p:spPr>
          <a:xfrm>
            <a:off x="374413" y="6176963"/>
            <a:ext cx="2474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/>
              <a:t>Impact</a:t>
            </a:r>
            <a:r>
              <a:rPr lang="cs-CZ" b="1" dirty="0"/>
              <a:t> on </a:t>
            </a:r>
            <a:r>
              <a:rPr lang="cs-CZ" b="1" dirty="0" err="1"/>
              <a:t>other</a:t>
            </a:r>
            <a:r>
              <a:rPr lang="cs-CZ" b="1" dirty="0"/>
              <a:t> </a:t>
            </a:r>
            <a:r>
              <a:rPr lang="cs-CZ" b="1" dirty="0" err="1"/>
              <a:t>regions</a:t>
            </a:r>
            <a:endParaRPr lang="cs-CZ" b="1" dirty="0"/>
          </a:p>
        </p:txBody>
      </p:sp>
      <p:sp>
        <p:nvSpPr>
          <p:cNvPr id="12" name="Šipka: dolů 11">
            <a:extLst>
              <a:ext uri="{FF2B5EF4-FFF2-40B4-BE49-F238E27FC236}">
                <a16:creationId xmlns:a16="http://schemas.microsoft.com/office/drawing/2014/main" id="{93206114-42C9-4AF6-ABBF-A9A8BB976970}"/>
              </a:ext>
            </a:extLst>
          </p:cNvPr>
          <p:cNvSpPr/>
          <p:nvPr/>
        </p:nvSpPr>
        <p:spPr>
          <a:xfrm>
            <a:off x="392785" y="5105527"/>
            <a:ext cx="432048" cy="1019771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Šipka: doleva 12">
            <a:extLst>
              <a:ext uri="{FF2B5EF4-FFF2-40B4-BE49-F238E27FC236}">
                <a16:creationId xmlns:a16="http://schemas.microsoft.com/office/drawing/2014/main" id="{58A58D13-4DA1-40F7-A060-ECC18E60D240}"/>
              </a:ext>
            </a:extLst>
          </p:cNvPr>
          <p:cNvSpPr/>
          <p:nvPr/>
        </p:nvSpPr>
        <p:spPr>
          <a:xfrm>
            <a:off x="4679457" y="4594548"/>
            <a:ext cx="1188687" cy="369332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Šipka: doleva 14">
            <a:extLst>
              <a:ext uri="{FF2B5EF4-FFF2-40B4-BE49-F238E27FC236}">
                <a16:creationId xmlns:a16="http://schemas.microsoft.com/office/drawing/2014/main" id="{C6D17704-807C-4DC1-BB4E-C4A382DDE413}"/>
              </a:ext>
            </a:extLst>
          </p:cNvPr>
          <p:cNvSpPr/>
          <p:nvPr/>
        </p:nvSpPr>
        <p:spPr>
          <a:xfrm>
            <a:off x="1061167" y="4594548"/>
            <a:ext cx="1188687" cy="369332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6528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Input data – large problem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tables describing „communication“ between branches of the economy are required</a:t>
            </a:r>
          </a:p>
          <a:p>
            <a:r>
              <a:rPr lang="en-US" dirty="0"/>
              <a:t>Its formulation is complicated – if attempted, it is available 5 – 7 years after</a:t>
            </a:r>
          </a:p>
          <a:p>
            <a:r>
              <a:rPr lang="en-US" dirty="0"/>
              <a:t>Data represent snapshot of the economy of that time</a:t>
            </a:r>
          </a:p>
          <a:p>
            <a:r>
              <a:rPr lang="en-US" dirty="0"/>
              <a:t>Not all countries even try</a:t>
            </a:r>
          </a:p>
        </p:txBody>
      </p:sp>
    </p:spTree>
    <p:extLst>
      <p:ext uri="{BB962C8B-B14F-4D97-AF65-F5344CB8AC3E}">
        <p14:creationId xmlns:p14="http://schemas.microsoft.com/office/powerpoint/2010/main" val="3339918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to next?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Since snapshot of the whole economy is complicated it is possible to simplify by analyzing smaller chunks of data, i.e. data of </a:t>
            </a:r>
            <a:r>
              <a:rPr lang="cs-CZ" dirty="0" err="1"/>
              <a:t>the</a:t>
            </a:r>
            <a:r>
              <a:rPr lang="cs-CZ" dirty="0"/>
              <a:t> region </a:t>
            </a:r>
            <a:r>
              <a:rPr lang="cs-CZ" dirty="0" err="1"/>
              <a:t>or</a:t>
            </a:r>
            <a:r>
              <a:rPr lang="cs-CZ" dirty="0"/>
              <a:t> a </a:t>
            </a:r>
            <a:r>
              <a:rPr lang="en-US" dirty="0"/>
              <a:t>single company</a:t>
            </a:r>
          </a:p>
          <a:p>
            <a:r>
              <a:rPr lang="en-US" dirty="0"/>
              <a:t>This simplification leads to </a:t>
            </a:r>
            <a:r>
              <a:rPr lang="en-US" b="1" i="1" dirty="0"/>
              <a:t>Balance models</a:t>
            </a:r>
          </a:p>
          <a:p>
            <a:r>
              <a:rPr lang="en-US" dirty="0"/>
              <a:t>Other approach - analyze only the connections, do not try to quantify it -&gt; modelling of interconnections in critical infrastructure</a:t>
            </a:r>
          </a:p>
        </p:txBody>
      </p:sp>
    </p:spTree>
    <p:extLst>
      <p:ext uri="{BB962C8B-B14F-4D97-AF65-F5344CB8AC3E}">
        <p14:creationId xmlns:p14="http://schemas.microsoft.com/office/powerpoint/2010/main" val="2910667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Balance models - purpose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800" b="1" dirty="0"/>
              <a:t>Definition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800" dirty="0"/>
              <a:t>They are formalizing connections between basic materials, energetical requirements etc. </a:t>
            </a:r>
            <a:r>
              <a:rPr lang="cs-CZ" sz="2800" dirty="0"/>
              <a:t>o</a:t>
            </a:r>
            <a:r>
              <a:rPr lang="en-US" sz="2800" dirty="0"/>
              <a:t>f modeled system. Realization of these connections is required for transformation of the inputs to outputs.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sz="28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800" b="1" dirty="0"/>
              <a:t>Model form: </a:t>
            </a:r>
            <a:r>
              <a:rPr lang="en-US" sz="2800" dirty="0"/>
              <a:t>systems of (usually</a:t>
            </a:r>
            <a:r>
              <a:rPr lang="cs-CZ" sz="2800" dirty="0"/>
              <a:t> </a:t>
            </a:r>
            <a:r>
              <a:rPr lang="en-US" sz="2800" dirty="0"/>
              <a:t>linear) equations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How do we create model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Identification of the elements of the model</a:t>
            </a:r>
          </a:p>
          <a:p>
            <a:pPr eaLnBrk="1" hangingPunct="1">
              <a:defRPr/>
            </a:pPr>
            <a:r>
              <a:rPr lang="en-US" dirty="0"/>
              <a:t>Identification of connection between them</a:t>
            </a:r>
          </a:p>
          <a:p>
            <a:pPr eaLnBrk="1" hangingPunct="1">
              <a:defRPr/>
            </a:pPr>
            <a:r>
              <a:rPr lang="en-US" dirty="0"/>
              <a:t>Definition of parameters and variables of the model</a:t>
            </a:r>
          </a:p>
          <a:p>
            <a:pPr eaLnBrk="1" hangingPunct="1">
              <a:defRPr/>
            </a:pPr>
            <a:r>
              <a:rPr lang="en-US" dirty="0"/>
              <a:t>Formulation and quantification of the model</a:t>
            </a:r>
          </a:p>
          <a:p>
            <a:pPr eaLnBrk="1" hangingPunct="1">
              <a:defRPr/>
            </a:pPr>
            <a:r>
              <a:rPr lang="en-US" dirty="0"/>
              <a:t>Model solution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365126"/>
            <a:ext cx="8191822" cy="13255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1. Identification of model elements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Products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Semi-finished product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Raw materials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fuel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energy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wrapping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…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080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Elements of model</a:t>
            </a:r>
          </a:p>
        </p:txBody>
      </p:sp>
      <p:graphicFrame>
        <p:nvGraphicFramePr>
          <p:cNvPr id="15750" name="Group 390"/>
          <p:cNvGraphicFramePr>
            <a:graphicFrameLocks noGrp="1"/>
          </p:cNvGraphicFramePr>
          <p:nvPr>
            <p:ph type="tbl" idx="1"/>
          </p:nvPr>
        </p:nvGraphicFramePr>
        <p:xfrm>
          <a:off x="179388" y="836613"/>
          <a:ext cx="8964612" cy="5975850"/>
        </p:xfrm>
        <a:graphic>
          <a:graphicData uri="http://schemas.openxmlformats.org/drawingml/2006/table">
            <a:tbl>
              <a:tblPr/>
              <a:tblGrid>
                <a:gridCol w="9636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8357"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Products and semi-products</a:t>
                      </a:r>
                      <a:endParaRPr kumimoji="0" lang="en-US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795" marB="4679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Raw materials, fuel, energy</a:t>
                      </a:r>
                      <a:endParaRPr kumimoji="0" lang="en-US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795" marB="4679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835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No.</a:t>
                      </a:r>
                      <a:endParaRPr kumimoji="0" lang="en-US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795" marB="4679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Name</a:t>
                      </a:r>
                      <a:endParaRPr kumimoji="0" lang="en-US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795" marB="4679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No.</a:t>
                      </a:r>
                      <a:endParaRPr kumimoji="0" lang="en-US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795" marB="4679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Name</a:t>
                      </a:r>
                      <a:endParaRPr kumimoji="0" lang="en-US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795" marB="4679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835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795" marB="4679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Green RJ</a:t>
                      </a:r>
                      <a:endParaRPr kumimoji="0" lang="en-US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795" marB="4679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795" marB="4679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Steam</a:t>
                      </a:r>
                      <a:endParaRPr kumimoji="0" lang="en-US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795" marB="4679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835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795" marB="4679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Green RP</a:t>
                      </a:r>
                      <a:endParaRPr kumimoji="0" lang="en-US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795" marB="4679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795" marB="4679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Electrical energy</a:t>
                      </a:r>
                      <a:endParaRPr kumimoji="0" lang="en-US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795" marB="4679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835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n-US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795" marB="4679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Green khaki</a:t>
                      </a:r>
                      <a:endParaRPr kumimoji="0" lang="en-US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795" marB="4679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n-US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795" marB="4679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Mirbam oil</a:t>
                      </a:r>
                      <a:endParaRPr kumimoji="0" lang="en-US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795" marB="4679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835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en-US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795" marB="4679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Green BJ</a:t>
                      </a:r>
                      <a:endParaRPr kumimoji="0" lang="en-US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795" marB="4679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en-US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795" marB="4679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Antrachinon</a:t>
                      </a:r>
                      <a:endParaRPr kumimoji="0" lang="en-US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795" marB="4679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835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en-US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795" marB="4679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Zeleň BK</a:t>
                      </a:r>
                      <a:endParaRPr kumimoji="0" lang="en-US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795" marB="4679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en-US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795" marB="4679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Benzoylchlorid</a:t>
                      </a:r>
                      <a:endParaRPr kumimoji="0" lang="en-US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795" marB="4679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835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en-US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795" marB="4679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Zeleň BK</a:t>
                      </a:r>
                      <a:endParaRPr kumimoji="0" lang="en-US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795" marB="4679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en-US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795" marB="4679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Oleum</a:t>
                      </a:r>
                      <a:endParaRPr kumimoji="0" lang="en-US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795" marB="4679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835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en-US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795" marB="4679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Zeleň bx</a:t>
                      </a:r>
                      <a:endParaRPr kumimoji="0" lang="en-US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795" marB="4679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en-US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795" marB="4679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Sulphuric acid</a:t>
                      </a:r>
                      <a:endParaRPr kumimoji="0" lang="en-US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795" marB="4679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835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en-US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795" marB="4679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Olive green B</a:t>
                      </a:r>
                      <a:endParaRPr kumimoji="0" lang="en-US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795" marB="4679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en-US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795" marB="4679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Sulphate </a:t>
                      </a:r>
                      <a:endParaRPr kumimoji="0" lang="en-US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795" marB="4679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835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en-US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795" marB="4679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Olive green A</a:t>
                      </a:r>
                      <a:endParaRPr kumimoji="0" lang="en-US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795" marB="4679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en-US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795" marB="4679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nitrogen</a:t>
                      </a:r>
                      <a:endParaRPr kumimoji="0" lang="en-US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795" marB="4679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835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en-US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795" marB="4679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Benzimidin</a:t>
                      </a:r>
                      <a:endParaRPr kumimoji="0" lang="en-US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795" marB="4679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en-US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795" marB="4679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Amoniac water</a:t>
                      </a:r>
                      <a:endParaRPr kumimoji="0" lang="en-US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795" marB="4679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9835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en-US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795" marB="4679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Diantrimid</a:t>
                      </a:r>
                      <a:endParaRPr kumimoji="0" lang="en-US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795" marB="4679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en-US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795" marB="4679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Sulphide soda</a:t>
                      </a:r>
                      <a:endParaRPr kumimoji="0" lang="en-US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795" marB="4679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9835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en-US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795" marB="4679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Benzatron</a:t>
                      </a:r>
                      <a:endParaRPr kumimoji="0" lang="en-US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795" marB="4679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en-US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795" marB="4679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Kortamol</a:t>
                      </a:r>
                      <a:endParaRPr kumimoji="0" lang="en-US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795" marB="4679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9835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kumimoji="0" lang="en-US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795" marB="4679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Antrachinonsulfonan</a:t>
                      </a:r>
                      <a:endParaRPr kumimoji="0" lang="en-US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795" marB="4679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kumimoji="0" lang="en-US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795" marB="4679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Lye soda</a:t>
                      </a:r>
                      <a:endParaRPr kumimoji="0" lang="en-US" sz="20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795" marB="4679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455</TotalTime>
  <Words>1353</Words>
  <Application>Microsoft Office PowerPoint</Application>
  <PresentationFormat>Předvádění na obrazovce (4:3)</PresentationFormat>
  <Paragraphs>322</Paragraphs>
  <Slides>34</Slides>
  <Notes>24</Notes>
  <HiddenSlides>0</HiddenSlides>
  <MMClips>0</MMClips>
  <ScaleCrop>false</ScaleCrop>
  <HeadingPairs>
    <vt:vector size="8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43" baseType="lpstr">
      <vt:lpstr>Arial</vt:lpstr>
      <vt:lpstr>Calibri</vt:lpstr>
      <vt:lpstr>Calibri Light</vt:lpstr>
      <vt:lpstr>Cambria Math</vt:lpstr>
      <vt:lpstr>Symbol</vt:lpstr>
      <vt:lpstr>Times New Roman</vt:lpstr>
      <vt:lpstr>Wingdings</vt:lpstr>
      <vt:lpstr>Office Theme</vt:lpstr>
      <vt:lpstr>Rovnice</vt:lpstr>
      <vt:lpstr>Balance models</vt:lpstr>
      <vt:lpstr>Wassily Leontief</vt:lpstr>
      <vt:lpstr>Input – output model</vt:lpstr>
      <vt:lpstr>Input data – large problem</vt:lpstr>
      <vt:lpstr>Where to next?</vt:lpstr>
      <vt:lpstr>Balance models - purpose</vt:lpstr>
      <vt:lpstr>How do we create model</vt:lpstr>
      <vt:lpstr>1. Identification of model elements</vt:lpstr>
      <vt:lpstr>Elements of model</vt:lpstr>
      <vt:lpstr>2. Identification of connections</vt:lpstr>
      <vt:lpstr>Definition of parameters and variables</vt:lpstr>
      <vt:lpstr>Definition of parameters and variables</vt:lpstr>
      <vt:lpstr>Formulation and quantification of the model</vt:lpstr>
      <vt:lpstr>Modeling of inter-product connection</vt:lpstr>
      <vt:lpstr>Balance of inter-product connections</vt:lpstr>
      <vt:lpstr>Balance model for amount of material input</vt:lpstr>
      <vt:lpstr>Solution using IT</vt:lpstr>
      <vt:lpstr>Solution using IT</vt:lpstr>
      <vt:lpstr>Equations using the matrix</vt:lpstr>
      <vt:lpstr>Capacity model</vt:lpstr>
      <vt:lpstr>Specific needs of semi-products</vt:lpstr>
      <vt:lpstr>Model of inter-product connections</vt:lpstr>
      <vt:lpstr>Model expressed as matrix</vt:lpstr>
      <vt:lpstr>Usage of raw materials</vt:lpstr>
      <vt:lpstr>Capacity balance</vt:lpstr>
      <vt:lpstr>Expressed as matrix</vt:lpstr>
      <vt:lpstr>Solving balance model</vt:lpstr>
      <vt:lpstr>Resulting matrix U</vt:lpstr>
      <vt:lpstr>Application to Continuity management</vt:lpstr>
      <vt:lpstr>IIM – input – output interoperability model</vt:lpstr>
      <vt:lpstr>IIM</vt:lpstr>
      <vt:lpstr>IIM</vt:lpstr>
      <vt:lpstr>Dependency index - interpretation</vt:lpstr>
      <vt:lpstr>Hazus – different approach to hazard evaluation</vt:lpstr>
    </vt:vector>
  </TitlesOfParts>
  <Company>FBI VŠB-TU Ostrava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Bilanční modely</dc:title>
  <dc:creator>030</dc:creator>
  <cp:lastModifiedBy>Senovsky Pavel</cp:lastModifiedBy>
  <cp:revision>104</cp:revision>
  <dcterms:created xsi:type="dcterms:W3CDTF">2005-11-08T07:47:58Z</dcterms:created>
  <dcterms:modified xsi:type="dcterms:W3CDTF">2019-04-04T10:21:58Z</dcterms:modified>
</cp:coreProperties>
</file>