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3" r:id="rId9"/>
    <p:sldId id="262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uhr-uni-bochum.de/num1/softwareE.html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graphml.graphdrawing.org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gephi.org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ytoscape.org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-project.org/" TargetMode="External"/><Relationship Id="rId2" Type="http://schemas.openxmlformats.org/officeDocument/2006/relationships/hyperlink" Target="http://www.scilab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Networks II</a:t>
            </a:r>
            <a:br>
              <a:rPr lang="en-US" dirty="0"/>
            </a:br>
            <a:r>
              <a:rPr lang="en-US" dirty="0"/>
              <a:t>Computation </a:t>
            </a:r>
            <a:r>
              <a:rPr lang="cs-CZ" dirty="0"/>
              <a:t>Software</a:t>
            </a:r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Doc. Ing. Pavel Šenovský, </a:t>
            </a:r>
            <a:r>
              <a:rPr lang="cs-CZ" dirty="0" err="1"/>
              <a:t>Ph.d.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4394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Networks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5320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Network to Experiment </a:t>
            </a:r>
            <a:r>
              <a:rPr lang="cs-CZ" dirty="0" err="1"/>
              <a:t>With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6323" y="2141538"/>
            <a:ext cx="8070379" cy="364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2791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Numerical representation of the network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2 basic ways to represent the network</a:t>
            </a:r>
          </a:p>
          <a:p>
            <a:pPr lvl="1"/>
            <a:r>
              <a:rPr lang="en-US" dirty="0"/>
              <a:t>Using matrix (see right)</a:t>
            </a:r>
          </a:p>
          <a:p>
            <a:pPr lvl="1"/>
            <a:r>
              <a:rPr lang="en-US" dirty="0"/>
              <a:t>Using list of graph edges (with evaluated properties)</a:t>
            </a:r>
          </a:p>
          <a:p>
            <a:r>
              <a:rPr lang="en-US" dirty="0"/>
              <a:t>List of edges is more scalable</a:t>
            </a:r>
            <a:endParaRPr lang="cs-CZ" dirty="0"/>
          </a:p>
          <a:p>
            <a:r>
              <a:rPr lang="en-US" dirty="0"/>
              <a:t>The no of matrix elements </a:t>
            </a:r>
            <a:r>
              <a:rPr lang="en-US"/>
              <a:t>grows exponentially </a:t>
            </a:r>
            <a:r>
              <a:rPr lang="en-US" dirty="0"/>
              <a:t>with number of the edges</a:t>
            </a:r>
          </a:p>
          <a:p>
            <a:r>
              <a:rPr lang="en-US" dirty="0"/>
              <a:t>But both representations are usable</a:t>
            </a:r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31205" y="2813446"/>
            <a:ext cx="4995862" cy="2020619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5681136" y="5298758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List of edges</a:t>
            </a:r>
            <a:r>
              <a:rPr lang="cs-CZ" b="1" dirty="0"/>
              <a:t>:</a:t>
            </a:r>
            <a:endParaRPr lang="en-US" b="1" dirty="0"/>
          </a:p>
          <a:p>
            <a:r>
              <a:rPr lang="da-DK" dirty="0"/>
              <a:t>list([1, 2, 10], [2, 4, 8], [1, 4, 12], [1, 3, 8], [3, 5, 10], [4, 5, 6])</a:t>
            </a:r>
            <a:br>
              <a:rPr lang="da-DK" sz="800" dirty="0">
                <a:solidFill>
                  <a:srgbClr val="000000"/>
                </a:solidFill>
                <a:latin typeface="SFTT0800"/>
              </a:rPr>
            </a:br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5681136" y="2254990"/>
            <a:ext cx="8221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/>
              <a:t>Matrix</a:t>
            </a:r>
          </a:p>
        </p:txBody>
      </p:sp>
    </p:spTree>
    <p:extLst>
      <p:ext uri="{BB962C8B-B14F-4D97-AF65-F5344CB8AC3E}">
        <p14:creationId xmlns:p14="http://schemas.microsoft.com/office/powerpoint/2010/main" val="1029328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Numeric solution of networks in </a:t>
            </a:r>
            <a:r>
              <a:rPr lang="en-US" dirty="0" err="1"/>
              <a:t>Scilab</a:t>
            </a:r>
            <a:endParaRPr lang="en-US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685801" y="2142067"/>
            <a:ext cx="10131425" cy="4418124"/>
          </a:xfrm>
        </p:spPr>
        <p:txBody>
          <a:bodyPr>
            <a:normAutofit/>
          </a:bodyPr>
          <a:lstStyle/>
          <a:p>
            <a:r>
              <a:rPr lang="en-US" dirty="0" err="1"/>
              <a:t>SciLab’s</a:t>
            </a:r>
            <a:r>
              <a:rPr lang="en-US" dirty="0"/>
              <a:t> preinstalled packages do not include functions to solve this kind of problems</a:t>
            </a:r>
          </a:p>
          <a:p>
            <a:r>
              <a:rPr lang="en-US" dirty="0"/>
              <a:t>There is available package </a:t>
            </a:r>
            <a:r>
              <a:rPr lang="en-US" b="1" dirty="0" err="1"/>
              <a:t>Numerics</a:t>
            </a:r>
            <a:r>
              <a:rPr lang="en-US" dirty="0"/>
              <a:t> at </a:t>
            </a:r>
            <a:r>
              <a:rPr lang="en-US" dirty="0">
                <a:hlinkClick r:id="rId2"/>
              </a:rPr>
              <a:t>http://www.ruhr-uni-bochum.de/num1/softwareE.html</a:t>
            </a:r>
            <a:endParaRPr lang="en-US" dirty="0"/>
          </a:p>
          <a:p>
            <a:r>
              <a:rPr lang="en-US" dirty="0"/>
              <a:t>The package is primary intended to implement algorithms used in </a:t>
            </a:r>
            <a:r>
              <a:rPr lang="en-US" dirty="0" err="1"/>
              <a:t>Numerics</a:t>
            </a:r>
            <a:r>
              <a:rPr lang="en-US" dirty="0"/>
              <a:t> courses, which includes </a:t>
            </a:r>
            <a:r>
              <a:rPr lang="en-US" dirty="0" err="1"/>
              <a:t>Dijsktra</a:t>
            </a:r>
            <a:r>
              <a:rPr lang="en-US" dirty="0"/>
              <a:t> and Ford-Fulkerson algorithms (but also problems of numeric integration and other)</a:t>
            </a:r>
          </a:p>
          <a:p>
            <a:r>
              <a:rPr lang="en-US" dirty="0"/>
              <a:t>The package</a:t>
            </a:r>
          </a:p>
          <a:p>
            <a:pPr lvl="1"/>
            <a:r>
              <a:rPr lang="en-US" dirty="0"/>
              <a:t>Must be downloaded and </a:t>
            </a:r>
            <a:r>
              <a:rPr lang="en-US" dirty="0" err="1"/>
              <a:t>unziped</a:t>
            </a:r>
            <a:r>
              <a:rPr lang="en-US" dirty="0"/>
              <a:t> in folder of choice</a:t>
            </a:r>
          </a:p>
          <a:p>
            <a:pPr lvl="1"/>
            <a:r>
              <a:rPr lang="en-US" dirty="0"/>
              <a:t>Inside </a:t>
            </a:r>
            <a:r>
              <a:rPr lang="en-US" dirty="0" err="1"/>
              <a:t>SciLab</a:t>
            </a:r>
            <a:r>
              <a:rPr lang="en-US" dirty="0"/>
              <a:t> the package must be connected before using its functions:</a:t>
            </a:r>
          </a:p>
          <a:p>
            <a:pPr lvl="1"/>
            <a:r>
              <a:rPr lang="en-US" dirty="0" err="1"/>
              <a:t>mylib</a:t>
            </a:r>
            <a:r>
              <a:rPr lang="en-US" dirty="0"/>
              <a:t> = lib(path)	//complete path to the </a:t>
            </a:r>
            <a:r>
              <a:rPr lang="en-US" dirty="0" err="1"/>
              <a:t>unziped</a:t>
            </a:r>
            <a:r>
              <a:rPr lang="en-US" dirty="0"/>
              <a:t> package</a:t>
            </a:r>
          </a:p>
          <a:p>
            <a:pPr lvl="1"/>
            <a:r>
              <a:rPr lang="en-US" dirty="0" err="1"/>
              <a:t>numerics_help</a:t>
            </a:r>
            <a:r>
              <a:rPr lang="en-US" dirty="0"/>
              <a:t>()	//obtain a short help concerning the functionality of the implemented functions</a:t>
            </a:r>
            <a:endParaRPr lang="cs-CZ" dirty="0"/>
          </a:p>
          <a:p>
            <a:pPr lvl="1"/>
            <a:r>
              <a:rPr lang="cs-CZ" dirty="0" err="1"/>
              <a:t>ford_fulkerson</a:t>
            </a:r>
            <a:r>
              <a:rPr lang="cs-CZ" dirty="0"/>
              <a:t>(</a:t>
            </a:r>
            <a:r>
              <a:rPr lang="cs-CZ" dirty="0" err="1"/>
              <a:t>net,first,last</a:t>
            </a:r>
            <a:r>
              <a:rPr lang="cs-CZ" dirty="0"/>
              <a:t>)</a:t>
            </a:r>
          </a:p>
          <a:p>
            <a:pPr lvl="1"/>
            <a:r>
              <a:rPr lang="cs-CZ" dirty="0" err="1"/>
              <a:t>dijkstra</a:t>
            </a:r>
            <a:r>
              <a:rPr lang="cs-CZ" dirty="0"/>
              <a:t>(</a:t>
            </a:r>
            <a:r>
              <a:rPr lang="cs-CZ" dirty="0" err="1"/>
              <a:t>net,first,last</a:t>
            </a:r>
            <a:r>
              <a:rPr lang="cs-CZ" dirty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0214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Capacity</a:t>
            </a:r>
            <a:r>
              <a:rPr lang="cs-CZ" dirty="0"/>
              <a:t> </a:t>
            </a:r>
            <a:r>
              <a:rPr lang="cs-CZ" dirty="0" err="1"/>
              <a:t>problem</a:t>
            </a:r>
            <a:r>
              <a:rPr lang="cs-CZ" dirty="0"/>
              <a:t> and </a:t>
            </a:r>
            <a:r>
              <a:rPr lang="cs-CZ" dirty="0" err="1"/>
              <a:t>Shortest</a:t>
            </a:r>
            <a:r>
              <a:rPr lang="cs-CZ" dirty="0"/>
              <a:t> </a:t>
            </a:r>
            <a:r>
              <a:rPr lang="cs-CZ" dirty="0" err="1"/>
              <a:t>path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err="1"/>
              <a:t>mylib</a:t>
            </a:r>
            <a:r>
              <a:rPr lang="cs-CZ" dirty="0"/>
              <a:t>=lib("/</a:t>
            </a:r>
            <a:r>
              <a:rPr lang="cs-CZ" dirty="0" err="1"/>
              <a:t>Users</a:t>
            </a:r>
            <a:r>
              <a:rPr lang="cs-CZ" dirty="0"/>
              <a:t>/</a:t>
            </a:r>
            <a:r>
              <a:rPr lang="cs-CZ" dirty="0" err="1"/>
              <a:t>pavelsenovsky</a:t>
            </a:r>
            <a:r>
              <a:rPr lang="cs-CZ" dirty="0"/>
              <a:t>/</a:t>
            </a:r>
            <a:r>
              <a:rPr lang="cs-CZ" dirty="0" err="1"/>
              <a:t>Numerics</a:t>
            </a:r>
            <a:r>
              <a:rPr lang="cs-CZ" dirty="0"/>
              <a:t>");</a:t>
            </a:r>
            <a:br>
              <a:rPr lang="cs-CZ" dirty="0"/>
            </a:br>
            <a:r>
              <a:rPr lang="cs-CZ" dirty="0" err="1"/>
              <a:t>net</a:t>
            </a:r>
            <a:r>
              <a:rPr lang="cs-CZ" dirty="0"/>
              <a:t> = list([1,2,10], [2,4,8], [1,4,12], [1,3,8], [3,5,10], [4,5,6], [4,7,6], [4,6,9], [5,6,12], [7,8,11], [8,11,12],</a:t>
            </a:r>
            <a:br>
              <a:rPr lang="cs-CZ" dirty="0"/>
            </a:br>
            <a:r>
              <a:rPr lang="cs-CZ" dirty="0"/>
              <a:t>	[6,10,10], [10,11,10], [5,9,11], [9,10,6], [9,11,9]);</a:t>
            </a:r>
            <a:br>
              <a:rPr lang="cs-CZ" dirty="0"/>
            </a:br>
            <a:r>
              <a:rPr lang="cs-CZ" dirty="0" err="1"/>
              <a:t>first</a:t>
            </a:r>
            <a:r>
              <a:rPr lang="cs-CZ" dirty="0"/>
              <a:t>=1;</a:t>
            </a:r>
            <a:br>
              <a:rPr lang="cs-CZ" dirty="0"/>
            </a:br>
            <a:r>
              <a:rPr lang="cs-CZ" dirty="0"/>
              <a:t>last=11;</a:t>
            </a:r>
            <a:br>
              <a:rPr lang="cs-CZ" dirty="0"/>
            </a:br>
            <a:r>
              <a:rPr lang="cs-CZ" dirty="0" err="1"/>
              <a:t>ford_fulkerson</a:t>
            </a:r>
            <a:r>
              <a:rPr lang="cs-CZ" dirty="0"/>
              <a:t>(</a:t>
            </a:r>
            <a:r>
              <a:rPr lang="cs-CZ" dirty="0" err="1"/>
              <a:t>net,first,last</a:t>
            </a:r>
            <a:r>
              <a:rPr lang="cs-CZ" dirty="0"/>
              <a:t>)</a:t>
            </a:r>
          </a:p>
          <a:p>
            <a:pPr marL="0" indent="0">
              <a:buNone/>
            </a:pPr>
            <a:r>
              <a:rPr lang="cs-CZ" dirty="0" err="1"/>
              <a:t>dijkstra</a:t>
            </a:r>
            <a:r>
              <a:rPr lang="cs-CZ" dirty="0"/>
              <a:t>(</a:t>
            </a:r>
            <a:r>
              <a:rPr lang="cs-CZ" dirty="0" err="1"/>
              <a:t>net,first,last</a:t>
            </a:r>
            <a:r>
              <a:rPr lang="cs-CZ" dirty="0"/>
              <a:t>)</a:t>
            </a:r>
          </a:p>
          <a:p>
            <a:pPr marL="0" indent="0">
              <a:buNone/>
            </a:pPr>
            <a:endParaRPr lang="cs-CZ" dirty="0"/>
          </a:p>
          <a:p>
            <a:r>
              <a:rPr lang="en-US" dirty="0"/>
              <a:t>in our case the result is </a:t>
            </a:r>
            <a:r>
              <a:rPr lang="en-US" i="1" dirty="0"/>
              <a:t>25</a:t>
            </a:r>
            <a:r>
              <a:rPr lang="en-US" dirty="0"/>
              <a:t> and </a:t>
            </a:r>
            <a:r>
              <a:rPr lang="en-US" i="1" dirty="0"/>
              <a:t>38</a:t>
            </a:r>
            <a:r>
              <a:rPr lang="en-US" dirty="0"/>
              <a:t> for shortest path</a:t>
            </a:r>
          </a:p>
        </p:txBody>
      </p:sp>
    </p:spTree>
    <p:extLst>
      <p:ext uri="{BB962C8B-B14F-4D97-AF65-F5344CB8AC3E}">
        <p14:creationId xmlns:p14="http://schemas.microsoft.com/office/powerpoint/2010/main" val="14047936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Using</a:t>
            </a:r>
            <a:r>
              <a:rPr lang="cs-CZ" dirty="0"/>
              <a:t> software 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Slightly different philosophy</a:t>
            </a:r>
          </a:p>
          <a:p>
            <a:r>
              <a:rPr lang="en-US" dirty="0"/>
              <a:t>Huge amount of packages</a:t>
            </a:r>
          </a:p>
          <a:p>
            <a:r>
              <a:rPr lang="en-US" dirty="0"/>
              <a:t>Flexibility to use different input formats for graph definition</a:t>
            </a:r>
          </a:p>
          <a:p>
            <a:pPr lvl="1"/>
            <a:r>
              <a:rPr lang="en-US" dirty="0"/>
              <a:t>Edge list</a:t>
            </a:r>
          </a:p>
          <a:p>
            <a:pPr lvl="1"/>
            <a:r>
              <a:rPr lang="en-US" dirty="0" err="1"/>
              <a:t>GraphML</a:t>
            </a:r>
            <a:endParaRPr lang="cs-CZ" dirty="0"/>
          </a:p>
          <a:p>
            <a:pPr lvl="1"/>
            <a:r>
              <a:rPr lang="en-US" dirty="0"/>
              <a:t>Different types of notation allow for different properties of graph – question, what exactly do you need?</a:t>
            </a:r>
          </a:p>
          <a:p>
            <a:r>
              <a:rPr lang="en-US" dirty="0"/>
              <a:t>For graphs manipulation package </a:t>
            </a:r>
            <a:r>
              <a:rPr lang="en-US" b="1" dirty="0" err="1"/>
              <a:t>igraph</a:t>
            </a:r>
            <a:endParaRPr lang="en-US" b="1" dirty="0"/>
          </a:p>
          <a:p>
            <a:pPr lvl="1"/>
            <a:r>
              <a:rPr lang="en-US" dirty="0"/>
              <a:t>Usable for both computation and drawing of the graph</a:t>
            </a:r>
          </a:p>
        </p:txBody>
      </p:sp>
    </p:spTree>
    <p:extLst>
      <p:ext uri="{BB962C8B-B14F-4D97-AF65-F5344CB8AC3E}">
        <p14:creationId xmlns:p14="http://schemas.microsoft.com/office/powerpoint/2010/main" val="34119015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Edge</a:t>
            </a:r>
            <a:r>
              <a:rPr lang="cs-CZ" dirty="0"/>
              <a:t> list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Easy to do CSV format</a:t>
            </a:r>
          </a:p>
          <a:p>
            <a:r>
              <a:rPr lang="en-US" dirty="0"/>
              <a:t>CSV = Comma separated values</a:t>
            </a:r>
          </a:p>
          <a:p>
            <a:r>
              <a:rPr lang="en-US" dirty="0"/>
              <a:t>In this case replace coma with space</a:t>
            </a:r>
          </a:p>
          <a:p>
            <a:r>
              <a:rPr lang="en-US" dirty="0"/>
              <a:t>Each edge is on separate line</a:t>
            </a:r>
          </a:p>
          <a:p>
            <a:r>
              <a:rPr lang="en-US" dirty="0"/>
              <a:t>Format</a:t>
            </a:r>
          </a:p>
          <a:p>
            <a:pPr marL="0" indent="0">
              <a:buNone/>
            </a:pPr>
            <a:r>
              <a:rPr lang="en-US" dirty="0" err="1"/>
              <a:t>Start_node</a:t>
            </a:r>
            <a:r>
              <a:rPr lang="en-US" dirty="0"/>
              <a:t> </a:t>
            </a:r>
            <a:r>
              <a:rPr lang="en-US" dirty="0" err="1"/>
              <a:t>end_node</a:t>
            </a:r>
            <a:r>
              <a:rPr lang="en-US" dirty="0"/>
              <a:t> property</a:t>
            </a:r>
          </a:p>
          <a:p>
            <a:r>
              <a:rPr lang="en-US" dirty="0"/>
              <a:t>Property can be capacity/length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441812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CSV file for our experimental network:</a:t>
            </a:r>
          </a:p>
          <a:p>
            <a:pPr marL="0" indent="0">
              <a:buNone/>
            </a:pPr>
            <a:r>
              <a:rPr lang="cs-CZ" dirty="0"/>
              <a:t>1 2 10</a:t>
            </a:r>
            <a:br>
              <a:rPr lang="cs-CZ" dirty="0"/>
            </a:br>
            <a:r>
              <a:rPr lang="cs-CZ" dirty="0"/>
              <a:t>2 4 8</a:t>
            </a:r>
            <a:br>
              <a:rPr lang="cs-CZ" dirty="0"/>
            </a:br>
            <a:r>
              <a:rPr lang="cs-CZ" dirty="0"/>
              <a:t>1 4 12</a:t>
            </a:r>
            <a:br>
              <a:rPr lang="cs-CZ" dirty="0"/>
            </a:br>
            <a:r>
              <a:rPr lang="cs-CZ" dirty="0"/>
              <a:t>1 3 8</a:t>
            </a:r>
            <a:br>
              <a:rPr lang="cs-CZ" dirty="0"/>
            </a:br>
            <a:r>
              <a:rPr lang="cs-CZ" dirty="0"/>
              <a:t>3 5 10</a:t>
            </a:r>
            <a:br>
              <a:rPr lang="cs-CZ" dirty="0"/>
            </a:br>
            <a:r>
              <a:rPr lang="cs-CZ" dirty="0"/>
              <a:t>4 5 6</a:t>
            </a:r>
            <a:br>
              <a:rPr lang="cs-CZ" dirty="0"/>
            </a:br>
            <a:r>
              <a:rPr lang="cs-CZ" dirty="0"/>
              <a:t>4 7 6</a:t>
            </a:r>
            <a:br>
              <a:rPr lang="cs-CZ" dirty="0"/>
            </a:br>
            <a:r>
              <a:rPr lang="cs-CZ" dirty="0"/>
              <a:t>4 6 9</a:t>
            </a:r>
            <a:br>
              <a:rPr lang="cs-CZ" dirty="0"/>
            </a:br>
            <a:r>
              <a:rPr lang="cs-CZ" dirty="0"/>
              <a:t>5 6 12</a:t>
            </a:r>
            <a:br>
              <a:rPr lang="cs-CZ" dirty="0"/>
            </a:br>
            <a:r>
              <a:rPr lang="cs-CZ" dirty="0"/>
              <a:t>7 8 11</a:t>
            </a:r>
            <a:br>
              <a:rPr lang="cs-CZ" dirty="0"/>
            </a:br>
            <a:r>
              <a:rPr lang="cs-CZ" dirty="0"/>
              <a:t>8 11 12</a:t>
            </a:r>
            <a:br>
              <a:rPr lang="cs-CZ" dirty="0"/>
            </a:br>
            <a:r>
              <a:rPr lang="cs-CZ" dirty="0"/>
              <a:t>6 10 10</a:t>
            </a:r>
            <a:br>
              <a:rPr lang="cs-CZ" dirty="0"/>
            </a:br>
            <a:r>
              <a:rPr lang="cs-CZ" dirty="0"/>
              <a:t>10 11 10</a:t>
            </a:r>
            <a:br>
              <a:rPr lang="cs-CZ" dirty="0"/>
            </a:br>
            <a:r>
              <a:rPr lang="cs-CZ" dirty="0"/>
              <a:t>5 9 11</a:t>
            </a:r>
            <a:br>
              <a:rPr lang="cs-CZ" dirty="0"/>
            </a:br>
            <a:r>
              <a:rPr lang="cs-CZ" dirty="0"/>
              <a:t>9 10 6</a:t>
            </a:r>
            <a:br>
              <a:rPr lang="cs-CZ" dirty="0"/>
            </a:br>
            <a:r>
              <a:rPr lang="cs-CZ" dirty="0"/>
              <a:t>9 11 9</a:t>
            </a:r>
          </a:p>
        </p:txBody>
      </p:sp>
    </p:spTree>
    <p:extLst>
      <p:ext uri="{BB962C8B-B14F-4D97-AF65-F5344CB8AC3E}">
        <p14:creationId xmlns:p14="http://schemas.microsoft.com/office/powerpoint/2010/main" val="41353175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GraphML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685801" y="1661021"/>
            <a:ext cx="10131425" cy="4907560"/>
          </a:xfrm>
        </p:spPr>
        <p:txBody>
          <a:bodyPr>
            <a:normAutofit/>
          </a:bodyPr>
          <a:lstStyle/>
          <a:p>
            <a:r>
              <a:rPr lang="cs-CZ" dirty="0" err="1"/>
              <a:t>Based</a:t>
            </a:r>
            <a:r>
              <a:rPr lang="cs-CZ" dirty="0"/>
              <a:t> on XML (</a:t>
            </a:r>
            <a:r>
              <a:rPr lang="cs-CZ" dirty="0" err="1"/>
              <a:t>Extensive</a:t>
            </a:r>
            <a:r>
              <a:rPr lang="cs-CZ" dirty="0"/>
              <a:t> </a:t>
            </a:r>
            <a:r>
              <a:rPr lang="cs-CZ" dirty="0" err="1"/>
              <a:t>mark</a:t>
            </a:r>
            <a:r>
              <a:rPr lang="cs-CZ" dirty="0"/>
              <a:t>-up </a:t>
            </a:r>
            <a:r>
              <a:rPr lang="cs-CZ" dirty="0" err="1"/>
              <a:t>Language</a:t>
            </a:r>
            <a:r>
              <a:rPr lang="cs-CZ" dirty="0"/>
              <a:t>)</a:t>
            </a:r>
          </a:p>
          <a:p>
            <a:r>
              <a:rPr lang="cs-CZ" dirty="0"/>
              <a:t>Full </a:t>
            </a:r>
            <a:r>
              <a:rPr lang="cs-CZ" dirty="0" err="1"/>
              <a:t>specification</a:t>
            </a:r>
            <a:r>
              <a:rPr lang="cs-CZ" dirty="0"/>
              <a:t> </a:t>
            </a:r>
            <a:r>
              <a:rPr lang="cs-CZ" dirty="0">
                <a:hlinkClick r:id="rId2"/>
              </a:rPr>
              <a:t>http://graphml.graphdrawing.org/</a:t>
            </a:r>
            <a:endParaRPr lang="cs-CZ" dirty="0"/>
          </a:p>
          <a:p>
            <a:r>
              <a:rPr lang="cs-CZ" dirty="0"/>
              <a:t>Most software </a:t>
            </a:r>
            <a:r>
              <a:rPr lang="cs-CZ" dirty="0" err="1"/>
              <a:t>packages</a:t>
            </a:r>
            <a:r>
              <a:rPr lang="cs-CZ" dirty="0"/>
              <a:t> </a:t>
            </a:r>
            <a:r>
              <a:rPr lang="cs-CZ" dirty="0" err="1"/>
              <a:t>implement</a:t>
            </a:r>
            <a:r>
              <a:rPr lang="cs-CZ" dirty="0"/>
              <a:t> </a:t>
            </a:r>
            <a:r>
              <a:rPr lang="cs-CZ" dirty="0" err="1"/>
              <a:t>only</a:t>
            </a:r>
            <a:r>
              <a:rPr lang="cs-CZ" dirty="0"/>
              <a:t> </a:t>
            </a:r>
            <a:r>
              <a:rPr lang="cs-CZ" dirty="0" err="1"/>
              <a:t>subsets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standard</a:t>
            </a:r>
          </a:p>
          <a:p>
            <a:r>
              <a:rPr lang="cs-CZ" dirty="0" err="1"/>
              <a:t>Necessary</a:t>
            </a:r>
            <a:r>
              <a:rPr lang="cs-CZ" dirty="0"/>
              <a:t> to </a:t>
            </a:r>
            <a:r>
              <a:rPr lang="cs-CZ" dirty="0" err="1"/>
              <a:t>learn</a:t>
            </a:r>
            <a:r>
              <a:rPr lang="cs-CZ" dirty="0"/>
              <a:t> </a:t>
            </a:r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(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not) </a:t>
            </a:r>
            <a:r>
              <a:rPr lang="cs-CZ" dirty="0" err="1"/>
              <a:t>supported</a:t>
            </a:r>
            <a:r>
              <a:rPr lang="cs-CZ" dirty="0"/>
              <a:t> by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tool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use</a:t>
            </a:r>
          </a:p>
          <a:p>
            <a:r>
              <a:rPr lang="cs-CZ" dirty="0"/>
              <a:t>Basic </a:t>
            </a:r>
            <a:r>
              <a:rPr lang="cs-CZ" dirty="0" err="1"/>
              <a:t>structure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file:</a:t>
            </a:r>
          </a:p>
          <a:p>
            <a:pPr marL="0" indent="0">
              <a:buNone/>
            </a:pPr>
            <a:r>
              <a:rPr lang="cs-CZ" dirty="0"/>
              <a:t>&lt;?</a:t>
            </a:r>
            <a:r>
              <a:rPr lang="cs-CZ" dirty="0" err="1"/>
              <a:t>xml</a:t>
            </a:r>
            <a:r>
              <a:rPr lang="cs-CZ" dirty="0"/>
              <a:t> </a:t>
            </a:r>
            <a:r>
              <a:rPr lang="cs-CZ" dirty="0" err="1"/>
              <a:t>version</a:t>
            </a:r>
            <a:r>
              <a:rPr lang="cs-CZ" dirty="0"/>
              <a:t>="1.0" </a:t>
            </a:r>
            <a:r>
              <a:rPr lang="cs-CZ" dirty="0" err="1"/>
              <a:t>encoding</a:t>
            </a:r>
            <a:r>
              <a:rPr lang="cs-CZ" dirty="0"/>
              <a:t>="UTF-8"?&gt;</a:t>
            </a:r>
            <a:br>
              <a:rPr lang="cs-CZ" dirty="0"/>
            </a:br>
            <a:r>
              <a:rPr lang="cs-CZ" dirty="0"/>
              <a:t>	&lt;</a:t>
            </a:r>
            <a:r>
              <a:rPr lang="cs-CZ" dirty="0" err="1"/>
              <a:t>graphml</a:t>
            </a:r>
            <a:r>
              <a:rPr lang="cs-CZ" dirty="0"/>
              <a:t> </a:t>
            </a:r>
            <a:r>
              <a:rPr lang="cs-CZ" dirty="0" err="1"/>
              <a:t>xmlns</a:t>
            </a:r>
            <a:r>
              <a:rPr lang="cs-CZ" dirty="0"/>
              <a:t>="http://graphml.graphdrawing.org/</a:t>
            </a:r>
            <a:r>
              <a:rPr lang="cs-CZ" dirty="0" err="1"/>
              <a:t>xmlns</a:t>
            </a:r>
            <a:r>
              <a:rPr lang="cs-CZ" dirty="0"/>
              <a:t>"</a:t>
            </a:r>
            <a:br>
              <a:rPr lang="cs-CZ" dirty="0"/>
            </a:br>
            <a:r>
              <a:rPr lang="cs-CZ" dirty="0"/>
              <a:t>	</a:t>
            </a:r>
            <a:r>
              <a:rPr lang="cs-CZ" dirty="0" err="1"/>
              <a:t>xmlns:xsi</a:t>
            </a:r>
            <a:r>
              <a:rPr lang="cs-CZ" dirty="0"/>
              <a:t>="http://www.w3.org/2001/</a:t>
            </a:r>
            <a:r>
              <a:rPr lang="cs-CZ" dirty="0" err="1"/>
              <a:t>XMLSchema</a:t>
            </a:r>
            <a:r>
              <a:rPr lang="cs-CZ" dirty="0"/>
              <a:t>-instance"</a:t>
            </a:r>
            <a:br>
              <a:rPr lang="cs-CZ" dirty="0"/>
            </a:br>
            <a:r>
              <a:rPr lang="cs-CZ" dirty="0"/>
              <a:t>	</a:t>
            </a:r>
            <a:r>
              <a:rPr lang="cs-CZ" dirty="0" err="1"/>
              <a:t>xsi:schemaLocation</a:t>
            </a:r>
            <a:r>
              <a:rPr lang="cs-CZ" dirty="0"/>
              <a:t>="http://graphml.graphdrawing.org/</a:t>
            </a:r>
            <a:r>
              <a:rPr lang="cs-CZ" dirty="0" err="1"/>
              <a:t>xmlns</a:t>
            </a:r>
            <a:br>
              <a:rPr lang="cs-CZ" dirty="0"/>
            </a:br>
            <a:r>
              <a:rPr lang="cs-CZ" dirty="0"/>
              <a:t>	http://graphml.graphdrawing.org/</a:t>
            </a:r>
            <a:r>
              <a:rPr lang="cs-CZ" dirty="0" err="1"/>
              <a:t>xmlns</a:t>
            </a:r>
            <a:r>
              <a:rPr lang="cs-CZ" dirty="0"/>
              <a:t>/1.0/graphml.xsd"&gt;</a:t>
            </a:r>
          </a:p>
          <a:p>
            <a:pPr marL="0" indent="0">
              <a:buNone/>
            </a:pPr>
            <a:r>
              <a:rPr lang="cs-CZ" dirty="0"/>
              <a:t>	… </a:t>
            </a:r>
            <a:r>
              <a:rPr lang="cs-CZ" dirty="0" err="1"/>
              <a:t>graph</a:t>
            </a:r>
            <a:r>
              <a:rPr lang="cs-CZ" dirty="0"/>
              <a:t> </a:t>
            </a:r>
            <a:r>
              <a:rPr lang="cs-CZ" dirty="0" err="1"/>
              <a:t>definition</a:t>
            </a:r>
            <a:r>
              <a:rPr lang="cs-CZ" dirty="0"/>
              <a:t> </a:t>
            </a:r>
            <a:r>
              <a:rPr lang="cs-CZ" dirty="0" err="1"/>
              <a:t>goes</a:t>
            </a:r>
            <a:r>
              <a:rPr lang="cs-CZ" dirty="0"/>
              <a:t> </a:t>
            </a:r>
            <a:r>
              <a:rPr lang="cs-CZ" dirty="0" err="1"/>
              <a:t>here</a:t>
            </a:r>
            <a:r>
              <a:rPr lang="cs-CZ" dirty="0"/>
              <a:t> </a:t>
            </a:r>
            <a:br>
              <a:rPr lang="cs-CZ" dirty="0"/>
            </a:br>
            <a:r>
              <a:rPr lang="cs-CZ" dirty="0"/>
              <a:t>&lt;/</a:t>
            </a:r>
            <a:r>
              <a:rPr lang="cs-CZ" dirty="0" err="1"/>
              <a:t>graphml</a:t>
            </a:r>
            <a:r>
              <a:rPr lang="cs-CZ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39999150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graphML</a:t>
            </a:r>
            <a:r>
              <a:rPr lang="cs-CZ" dirty="0"/>
              <a:t> - </a:t>
            </a:r>
            <a:r>
              <a:rPr lang="cs-CZ" dirty="0" err="1"/>
              <a:t>constructors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1" y="2142067"/>
            <a:ext cx="10530280" cy="3772172"/>
          </a:xfrm>
        </p:spPr>
        <p:txBody>
          <a:bodyPr>
            <a:normAutofit/>
          </a:bodyPr>
          <a:lstStyle/>
          <a:p>
            <a:r>
              <a:rPr lang="cs-CZ" dirty="0" err="1"/>
              <a:t>key</a:t>
            </a:r>
            <a:r>
              <a:rPr lang="cs-CZ" dirty="0"/>
              <a:t> – </a:t>
            </a:r>
            <a:r>
              <a:rPr lang="cs-CZ" dirty="0" err="1"/>
              <a:t>defines</a:t>
            </a:r>
            <a:r>
              <a:rPr lang="cs-CZ" dirty="0"/>
              <a:t> </a:t>
            </a:r>
            <a:r>
              <a:rPr lang="cs-CZ" dirty="0" err="1"/>
              <a:t>property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edges</a:t>
            </a:r>
            <a:r>
              <a:rPr lang="cs-CZ" dirty="0"/>
              <a:t> (in </a:t>
            </a:r>
            <a:r>
              <a:rPr lang="cs-CZ" dirty="0" err="1"/>
              <a:t>general</a:t>
            </a:r>
            <a:r>
              <a:rPr lang="cs-CZ" dirty="0"/>
              <a:t> </a:t>
            </a:r>
            <a:r>
              <a:rPr lang="cs-CZ" dirty="0" err="1"/>
              <a:t>terms</a:t>
            </a:r>
            <a:r>
              <a:rPr lang="cs-CZ" dirty="0"/>
              <a:t>) – </a:t>
            </a:r>
            <a:r>
              <a:rPr lang="cs-CZ" dirty="0" err="1"/>
              <a:t>used</a:t>
            </a:r>
            <a:r>
              <a:rPr lang="cs-CZ" dirty="0"/>
              <a:t> in data</a:t>
            </a:r>
          </a:p>
          <a:p>
            <a:pPr lvl="1"/>
            <a:r>
              <a:rPr lang="en-US" dirty="0"/>
              <a:t>&lt;key id="d1" for="edge" attr.name="weight" </a:t>
            </a:r>
            <a:r>
              <a:rPr lang="en-US" dirty="0" err="1"/>
              <a:t>attr.type</a:t>
            </a:r>
            <a:r>
              <a:rPr lang="en-US" dirty="0"/>
              <a:t>="double"/&gt;</a:t>
            </a:r>
            <a:endParaRPr lang="cs-CZ" dirty="0"/>
          </a:p>
          <a:p>
            <a:r>
              <a:rPr lang="cs-CZ" dirty="0" err="1"/>
              <a:t>graph</a:t>
            </a:r>
            <a:r>
              <a:rPr lang="cs-CZ" dirty="0"/>
              <a:t> – </a:t>
            </a:r>
            <a:r>
              <a:rPr lang="cs-CZ" dirty="0" err="1"/>
              <a:t>used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graph</a:t>
            </a:r>
            <a:r>
              <a:rPr lang="cs-CZ" dirty="0"/>
              <a:t> </a:t>
            </a:r>
            <a:r>
              <a:rPr lang="cs-CZ" dirty="0" err="1"/>
              <a:t>definition</a:t>
            </a:r>
            <a:r>
              <a:rPr lang="cs-CZ" dirty="0"/>
              <a:t> (type, node, </a:t>
            </a:r>
            <a:r>
              <a:rPr lang="cs-CZ" dirty="0" err="1"/>
              <a:t>edge</a:t>
            </a:r>
            <a:r>
              <a:rPr lang="cs-CZ" dirty="0"/>
              <a:t> and data go </a:t>
            </a:r>
            <a:r>
              <a:rPr lang="cs-CZ" dirty="0" err="1"/>
              <a:t>inside</a:t>
            </a:r>
            <a:r>
              <a:rPr lang="cs-CZ" dirty="0"/>
              <a:t>)</a:t>
            </a:r>
          </a:p>
          <a:p>
            <a:pPr lvl="1"/>
            <a:r>
              <a:rPr lang="en-US" dirty="0"/>
              <a:t>&lt;graph id="G" </a:t>
            </a:r>
            <a:r>
              <a:rPr lang="en-US" dirty="0" err="1"/>
              <a:t>edgedefault</a:t>
            </a:r>
            <a:r>
              <a:rPr lang="en-US" dirty="0"/>
              <a:t>="undirected"&gt;</a:t>
            </a:r>
            <a:endParaRPr lang="cs-CZ" dirty="0"/>
          </a:p>
          <a:p>
            <a:pPr lvl="1"/>
            <a:r>
              <a:rPr lang="cs-CZ" dirty="0"/>
              <a:t>…</a:t>
            </a:r>
          </a:p>
          <a:p>
            <a:pPr lvl="1"/>
            <a:r>
              <a:rPr lang="cs-CZ" dirty="0"/>
              <a:t>&lt;/</a:t>
            </a:r>
            <a:r>
              <a:rPr lang="cs-CZ" dirty="0" err="1"/>
              <a:t>graph</a:t>
            </a:r>
            <a:r>
              <a:rPr lang="cs-CZ" dirty="0"/>
              <a:t>&gt;</a:t>
            </a:r>
          </a:p>
          <a:p>
            <a:r>
              <a:rPr lang="cs-CZ" dirty="0"/>
              <a:t>node – </a:t>
            </a:r>
            <a:r>
              <a:rPr lang="cs-CZ" dirty="0" err="1"/>
              <a:t>used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definition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nodes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graph</a:t>
            </a:r>
            <a:r>
              <a:rPr lang="cs-CZ" dirty="0"/>
              <a:t> (</a:t>
            </a:r>
            <a:r>
              <a:rPr lang="cs-CZ" dirty="0" err="1"/>
              <a:t>all</a:t>
            </a:r>
            <a:r>
              <a:rPr lang="cs-CZ" dirty="0"/>
              <a:t> </a:t>
            </a:r>
            <a:r>
              <a:rPr lang="cs-CZ" dirty="0" err="1"/>
              <a:t>nodes</a:t>
            </a:r>
            <a:r>
              <a:rPr lang="cs-CZ" dirty="0"/>
              <a:t> </a:t>
            </a:r>
            <a:r>
              <a:rPr lang="cs-CZ" dirty="0" err="1"/>
              <a:t>must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defined</a:t>
            </a:r>
            <a:r>
              <a:rPr lang="cs-CZ" dirty="0"/>
              <a:t> </a:t>
            </a:r>
            <a:r>
              <a:rPr lang="cs-CZ" dirty="0" err="1"/>
              <a:t>before</a:t>
            </a:r>
            <a:r>
              <a:rPr lang="cs-CZ" dirty="0"/>
              <a:t> </a:t>
            </a:r>
            <a:r>
              <a:rPr lang="cs-CZ" dirty="0" err="1"/>
              <a:t>using</a:t>
            </a:r>
            <a:r>
              <a:rPr lang="cs-CZ" dirty="0"/>
              <a:t> </a:t>
            </a:r>
            <a:r>
              <a:rPr lang="cs-CZ" dirty="0" err="1"/>
              <a:t>them</a:t>
            </a:r>
            <a:r>
              <a:rPr lang="cs-CZ" dirty="0"/>
              <a:t> in </a:t>
            </a:r>
            <a:r>
              <a:rPr lang="cs-CZ" dirty="0" err="1"/>
              <a:t>edge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&lt;node id="n1"/&gt;</a:t>
            </a:r>
          </a:p>
        </p:txBody>
      </p:sp>
    </p:spTree>
    <p:extLst>
      <p:ext uri="{BB962C8B-B14F-4D97-AF65-F5344CB8AC3E}">
        <p14:creationId xmlns:p14="http://schemas.microsoft.com/office/powerpoint/2010/main" val="16805398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GRAPHML – </a:t>
            </a:r>
            <a:r>
              <a:rPr lang="cs-CZ" dirty="0" err="1"/>
              <a:t>Constructors</a:t>
            </a:r>
            <a:r>
              <a:rPr lang="cs-CZ" dirty="0"/>
              <a:t> II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edge</a:t>
            </a:r>
            <a:r>
              <a:rPr lang="cs-CZ" dirty="0"/>
              <a:t> – </a:t>
            </a:r>
            <a:r>
              <a:rPr lang="cs-CZ" dirty="0" err="1"/>
              <a:t>definition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edge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graph</a:t>
            </a:r>
            <a:endParaRPr lang="cs-CZ" dirty="0"/>
          </a:p>
          <a:p>
            <a:r>
              <a:rPr lang="cs-CZ" dirty="0"/>
              <a:t>data – </a:t>
            </a:r>
            <a:r>
              <a:rPr lang="cs-CZ" dirty="0" err="1"/>
              <a:t>used</a:t>
            </a:r>
            <a:r>
              <a:rPr lang="cs-CZ" dirty="0"/>
              <a:t> to </a:t>
            </a:r>
            <a:r>
              <a:rPr lang="cs-CZ" dirty="0" err="1"/>
              <a:t>store</a:t>
            </a:r>
            <a:r>
              <a:rPr lang="cs-CZ" dirty="0"/>
              <a:t> </a:t>
            </a:r>
            <a:r>
              <a:rPr lang="cs-CZ" dirty="0" err="1"/>
              <a:t>edge</a:t>
            </a:r>
            <a:r>
              <a:rPr lang="cs-CZ" dirty="0"/>
              <a:t> </a:t>
            </a:r>
            <a:r>
              <a:rPr lang="cs-CZ" dirty="0" err="1"/>
              <a:t>property</a:t>
            </a:r>
            <a:r>
              <a:rPr lang="cs-CZ" dirty="0"/>
              <a:t> (</a:t>
            </a:r>
            <a:r>
              <a:rPr lang="cs-CZ" dirty="0" err="1"/>
              <a:t>ie</a:t>
            </a:r>
            <a:r>
              <a:rPr lang="cs-CZ" dirty="0"/>
              <a:t> </a:t>
            </a:r>
            <a:r>
              <a:rPr lang="cs-CZ" dirty="0" err="1"/>
              <a:t>length</a:t>
            </a:r>
            <a:r>
              <a:rPr lang="cs-CZ" dirty="0"/>
              <a:t>)</a:t>
            </a:r>
          </a:p>
          <a:p>
            <a:pPr marL="0" indent="0">
              <a:buNone/>
            </a:pPr>
            <a:r>
              <a:rPr lang="en-US" dirty="0"/>
              <a:t>&lt;edge source="n1" target="n2"&gt;</a:t>
            </a:r>
            <a:br>
              <a:rPr lang="en-US" dirty="0"/>
            </a:br>
            <a:r>
              <a:rPr lang="cs-CZ" dirty="0"/>
              <a:t>	</a:t>
            </a:r>
            <a:r>
              <a:rPr lang="en-US" dirty="0"/>
              <a:t>&lt;data key="d1"&gt;10.0&lt;/data&gt;</a:t>
            </a:r>
            <a:br>
              <a:rPr lang="en-US" dirty="0"/>
            </a:br>
            <a:r>
              <a:rPr lang="en-US" dirty="0"/>
              <a:t>&lt;/edge&gt;</a:t>
            </a:r>
            <a:br>
              <a:rPr lang="en-US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84177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Basics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usage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computational</a:t>
            </a:r>
            <a:r>
              <a:rPr lang="cs-CZ" dirty="0"/>
              <a:t> software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03925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2" y="0"/>
            <a:ext cx="10131425" cy="1456267"/>
          </a:xfrm>
        </p:spPr>
        <p:txBody>
          <a:bodyPr/>
          <a:lstStyle/>
          <a:p>
            <a:r>
              <a:rPr lang="cs-CZ" dirty="0" err="1"/>
              <a:t>Whole</a:t>
            </a:r>
            <a:r>
              <a:rPr lang="cs-CZ" dirty="0"/>
              <a:t> </a:t>
            </a:r>
            <a:r>
              <a:rPr lang="cs-CZ" dirty="0" err="1"/>
              <a:t>GraphML</a:t>
            </a:r>
            <a:r>
              <a:rPr lang="cs-CZ" dirty="0"/>
              <a:t> </a:t>
            </a:r>
            <a:r>
              <a:rPr lang="cs-CZ" dirty="0" err="1"/>
              <a:t>file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experimental</a:t>
            </a:r>
            <a:r>
              <a:rPr lang="cs-CZ" dirty="0"/>
              <a:t> network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685802" y="1317073"/>
            <a:ext cx="4995334" cy="554092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dirty="0"/>
              <a:t>&lt;?</a:t>
            </a:r>
            <a:r>
              <a:rPr lang="cs-CZ" dirty="0" err="1"/>
              <a:t>xml</a:t>
            </a:r>
            <a:r>
              <a:rPr lang="cs-CZ" dirty="0"/>
              <a:t> </a:t>
            </a:r>
            <a:r>
              <a:rPr lang="cs-CZ" dirty="0" err="1"/>
              <a:t>version</a:t>
            </a:r>
            <a:r>
              <a:rPr lang="cs-CZ" dirty="0"/>
              <a:t>="1.0" </a:t>
            </a:r>
            <a:r>
              <a:rPr lang="cs-CZ" dirty="0" err="1"/>
              <a:t>encoding</a:t>
            </a:r>
            <a:r>
              <a:rPr lang="cs-CZ" dirty="0"/>
              <a:t>="UTF-8"?&gt;</a:t>
            </a:r>
            <a:br>
              <a:rPr lang="cs-CZ" dirty="0"/>
            </a:br>
            <a:r>
              <a:rPr lang="cs-CZ" dirty="0"/>
              <a:t>&lt;</a:t>
            </a:r>
            <a:r>
              <a:rPr lang="cs-CZ" dirty="0" err="1"/>
              <a:t>graphml</a:t>
            </a:r>
            <a:r>
              <a:rPr lang="cs-CZ" dirty="0"/>
              <a:t> </a:t>
            </a:r>
            <a:r>
              <a:rPr lang="cs-CZ" dirty="0" err="1"/>
              <a:t>xmlns</a:t>
            </a:r>
            <a:r>
              <a:rPr lang="cs-CZ" dirty="0"/>
              <a:t>="http://graphml.graphdrawing.org/</a:t>
            </a:r>
            <a:r>
              <a:rPr lang="cs-CZ" dirty="0" err="1"/>
              <a:t>xmlns</a:t>
            </a:r>
            <a:r>
              <a:rPr lang="cs-CZ" dirty="0"/>
              <a:t>"</a:t>
            </a:r>
            <a:br>
              <a:rPr lang="cs-CZ" dirty="0"/>
            </a:br>
            <a:r>
              <a:rPr lang="cs-CZ" dirty="0"/>
              <a:t>  </a:t>
            </a:r>
            <a:r>
              <a:rPr lang="cs-CZ" dirty="0" err="1"/>
              <a:t>xmlns:xsi</a:t>
            </a:r>
            <a:r>
              <a:rPr lang="cs-CZ" dirty="0"/>
              <a:t>="http://www.w3.org/2001/</a:t>
            </a:r>
            <a:r>
              <a:rPr lang="cs-CZ" dirty="0" err="1"/>
              <a:t>XMLSchema</a:t>
            </a:r>
            <a:r>
              <a:rPr lang="cs-CZ" dirty="0"/>
              <a:t>-instance"</a:t>
            </a:r>
            <a:br>
              <a:rPr lang="cs-CZ" dirty="0"/>
            </a:br>
            <a:r>
              <a:rPr lang="cs-CZ" dirty="0"/>
              <a:t>  </a:t>
            </a:r>
            <a:r>
              <a:rPr lang="cs-CZ" dirty="0" err="1"/>
              <a:t>xsi:schemaLocation</a:t>
            </a:r>
            <a:r>
              <a:rPr lang="cs-CZ" dirty="0"/>
              <a:t>="http://graphml.graphdrawing.org/</a:t>
            </a:r>
            <a:r>
              <a:rPr lang="cs-CZ" dirty="0" err="1"/>
              <a:t>xmlns</a:t>
            </a:r>
            <a:br>
              <a:rPr lang="cs-CZ" dirty="0"/>
            </a:br>
            <a:r>
              <a:rPr lang="cs-CZ" dirty="0"/>
              <a:t>  http://graphml.graphdrawing.org/</a:t>
            </a:r>
            <a:r>
              <a:rPr lang="cs-CZ" dirty="0" err="1"/>
              <a:t>xmlns</a:t>
            </a:r>
            <a:r>
              <a:rPr lang="cs-CZ" dirty="0"/>
              <a:t>/1.0/graphml.xsd"&gt;</a:t>
            </a:r>
            <a:br>
              <a:rPr lang="cs-CZ" dirty="0"/>
            </a:br>
            <a:r>
              <a:rPr lang="cs-CZ" dirty="0"/>
              <a:t>  &lt;</a:t>
            </a:r>
            <a:r>
              <a:rPr lang="cs-CZ" dirty="0" err="1"/>
              <a:t>key</a:t>
            </a:r>
            <a:r>
              <a:rPr lang="cs-CZ" dirty="0"/>
              <a:t> id="d1" </a:t>
            </a:r>
            <a:r>
              <a:rPr lang="cs-CZ" dirty="0" err="1"/>
              <a:t>for</a:t>
            </a:r>
            <a:r>
              <a:rPr lang="cs-CZ" dirty="0"/>
              <a:t>="</a:t>
            </a:r>
            <a:r>
              <a:rPr lang="cs-CZ" dirty="0" err="1"/>
              <a:t>edge</a:t>
            </a:r>
            <a:r>
              <a:rPr lang="cs-CZ" dirty="0"/>
              <a:t>" attr.name="</a:t>
            </a:r>
            <a:r>
              <a:rPr lang="cs-CZ" dirty="0" err="1"/>
              <a:t>weight</a:t>
            </a:r>
            <a:r>
              <a:rPr lang="cs-CZ" dirty="0"/>
              <a:t>" </a:t>
            </a:r>
            <a:r>
              <a:rPr lang="cs-CZ" dirty="0" err="1"/>
              <a:t>attr.type</a:t>
            </a:r>
            <a:r>
              <a:rPr lang="cs-CZ" dirty="0"/>
              <a:t>="double"/&gt;</a:t>
            </a:r>
            <a:br>
              <a:rPr lang="cs-CZ" dirty="0"/>
            </a:br>
            <a:r>
              <a:rPr lang="cs-CZ" dirty="0"/>
              <a:t>  &lt;</a:t>
            </a:r>
            <a:r>
              <a:rPr lang="cs-CZ" dirty="0" err="1"/>
              <a:t>graph</a:t>
            </a:r>
            <a:r>
              <a:rPr lang="cs-CZ" dirty="0"/>
              <a:t> id="G" </a:t>
            </a:r>
            <a:r>
              <a:rPr lang="cs-CZ" dirty="0" err="1"/>
              <a:t>edgedefault</a:t>
            </a:r>
            <a:r>
              <a:rPr lang="cs-CZ" dirty="0"/>
              <a:t>="</a:t>
            </a:r>
            <a:r>
              <a:rPr lang="cs-CZ" dirty="0" err="1"/>
              <a:t>undirected</a:t>
            </a:r>
            <a:r>
              <a:rPr lang="cs-CZ" dirty="0"/>
              <a:t>"&gt;</a:t>
            </a:r>
            <a:br>
              <a:rPr lang="cs-CZ" dirty="0"/>
            </a:br>
            <a:r>
              <a:rPr lang="cs-CZ" dirty="0"/>
              <a:t>	&lt;node id="n1"/&gt;</a:t>
            </a:r>
            <a:br>
              <a:rPr lang="cs-CZ" dirty="0"/>
            </a:br>
            <a:r>
              <a:rPr lang="cs-CZ" dirty="0"/>
              <a:t>	&lt;node id="n2"/&gt;</a:t>
            </a:r>
            <a:br>
              <a:rPr lang="cs-CZ" dirty="0"/>
            </a:br>
            <a:r>
              <a:rPr lang="cs-CZ" dirty="0"/>
              <a:t>	&lt;node id="n3"/&gt;</a:t>
            </a:r>
            <a:br>
              <a:rPr lang="cs-CZ" dirty="0"/>
            </a:br>
            <a:r>
              <a:rPr lang="cs-CZ" dirty="0"/>
              <a:t>	&lt;node id="n4"/&gt;</a:t>
            </a:r>
            <a:br>
              <a:rPr lang="cs-CZ" dirty="0"/>
            </a:br>
            <a:r>
              <a:rPr lang="cs-CZ" dirty="0"/>
              <a:t>	&lt;node id="n5"/&gt;</a:t>
            </a:r>
            <a:br>
              <a:rPr lang="cs-CZ" dirty="0"/>
            </a:br>
            <a:r>
              <a:rPr lang="cs-CZ" dirty="0"/>
              <a:t>	&lt;node id="n6"/&gt;</a:t>
            </a:r>
            <a:br>
              <a:rPr lang="cs-CZ" dirty="0"/>
            </a:br>
            <a:r>
              <a:rPr lang="cs-CZ" dirty="0"/>
              <a:t>	&lt;node id="n7"/&gt;</a:t>
            </a:r>
            <a:br>
              <a:rPr lang="cs-CZ" dirty="0"/>
            </a:br>
            <a:r>
              <a:rPr lang="cs-CZ" dirty="0"/>
              <a:t>	&lt;node id="n8"/&gt;</a:t>
            </a:r>
            <a:br>
              <a:rPr lang="cs-CZ" dirty="0"/>
            </a:br>
            <a:r>
              <a:rPr lang="cs-CZ" dirty="0"/>
              <a:t>	&lt;node id="n9"/&gt;</a:t>
            </a:r>
            <a:br>
              <a:rPr lang="cs-CZ" dirty="0"/>
            </a:br>
            <a:r>
              <a:rPr lang="cs-CZ" dirty="0"/>
              <a:t>	&lt;node id="n10"/&gt;</a:t>
            </a:r>
            <a:br>
              <a:rPr lang="cs-CZ" dirty="0"/>
            </a:br>
            <a:r>
              <a:rPr lang="cs-CZ" dirty="0"/>
              <a:t>	&lt;node id="n11"/&gt;</a:t>
            </a:r>
            <a:br>
              <a:rPr lang="cs-CZ" dirty="0"/>
            </a:br>
            <a:r>
              <a:rPr lang="cs-CZ" dirty="0"/>
              <a:t>	&lt;</a:t>
            </a:r>
            <a:r>
              <a:rPr lang="cs-CZ" dirty="0" err="1"/>
              <a:t>edge</a:t>
            </a:r>
            <a:r>
              <a:rPr lang="cs-CZ" dirty="0"/>
              <a:t> source="n1" </a:t>
            </a:r>
            <a:r>
              <a:rPr lang="cs-CZ" dirty="0" err="1"/>
              <a:t>target</a:t>
            </a:r>
            <a:r>
              <a:rPr lang="cs-CZ" dirty="0"/>
              <a:t>="n2"&gt;</a:t>
            </a:r>
            <a:br>
              <a:rPr lang="cs-CZ" dirty="0"/>
            </a:br>
            <a:r>
              <a:rPr lang="cs-CZ" dirty="0"/>
              <a:t>		&lt;data </a:t>
            </a:r>
            <a:r>
              <a:rPr lang="cs-CZ" dirty="0" err="1"/>
              <a:t>key</a:t>
            </a:r>
            <a:r>
              <a:rPr lang="cs-CZ" dirty="0"/>
              <a:t>="d1"&gt;10.0&lt;/data&gt;</a:t>
            </a:r>
            <a:br>
              <a:rPr lang="cs-CZ" dirty="0"/>
            </a:br>
            <a:r>
              <a:rPr lang="cs-CZ" dirty="0"/>
              <a:t>	&lt;/</a:t>
            </a:r>
            <a:r>
              <a:rPr lang="cs-CZ" dirty="0" err="1"/>
              <a:t>edge</a:t>
            </a:r>
            <a:r>
              <a:rPr lang="cs-CZ" dirty="0"/>
              <a:t>&gt;</a:t>
            </a:r>
            <a:br>
              <a:rPr lang="cs-CZ" dirty="0"/>
            </a:br>
            <a:r>
              <a:rPr lang="cs-CZ" dirty="0"/>
              <a:t>	&lt;</a:t>
            </a:r>
            <a:r>
              <a:rPr lang="cs-CZ" dirty="0" err="1"/>
              <a:t>edge</a:t>
            </a:r>
            <a:r>
              <a:rPr lang="cs-CZ" dirty="0"/>
              <a:t> source="n1" </a:t>
            </a:r>
            <a:r>
              <a:rPr lang="cs-CZ" dirty="0" err="1"/>
              <a:t>target</a:t>
            </a:r>
            <a:r>
              <a:rPr lang="cs-CZ" dirty="0"/>
              <a:t>="n4"&gt;</a:t>
            </a:r>
            <a:br>
              <a:rPr lang="cs-CZ" dirty="0"/>
            </a:br>
            <a:r>
              <a:rPr lang="cs-CZ" dirty="0"/>
              <a:t>		&lt;data </a:t>
            </a:r>
            <a:r>
              <a:rPr lang="cs-CZ" dirty="0" err="1"/>
              <a:t>key</a:t>
            </a:r>
            <a:r>
              <a:rPr lang="cs-CZ" dirty="0"/>
              <a:t>="d1"&gt;12.0&lt;/data&gt;</a:t>
            </a:r>
            <a:br>
              <a:rPr lang="cs-CZ" dirty="0"/>
            </a:br>
            <a:r>
              <a:rPr lang="cs-CZ" dirty="0"/>
              <a:t>	&lt;/</a:t>
            </a:r>
            <a:r>
              <a:rPr lang="cs-CZ" dirty="0" err="1"/>
              <a:t>edge</a:t>
            </a:r>
            <a:r>
              <a:rPr lang="cs-CZ" dirty="0"/>
              <a:t>&gt;</a:t>
            </a:r>
            <a:br>
              <a:rPr lang="cs-CZ" dirty="0"/>
            </a:br>
            <a:r>
              <a:rPr lang="cs-CZ" dirty="0"/>
              <a:t>	&lt;</a:t>
            </a:r>
            <a:r>
              <a:rPr lang="cs-CZ" dirty="0" err="1"/>
              <a:t>edge</a:t>
            </a:r>
            <a:r>
              <a:rPr lang="cs-CZ" dirty="0"/>
              <a:t> source="n1" </a:t>
            </a:r>
            <a:r>
              <a:rPr lang="cs-CZ" dirty="0" err="1"/>
              <a:t>target</a:t>
            </a:r>
            <a:r>
              <a:rPr lang="cs-CZ" dirty="0"/>
              <a:t>="n3"&gt;</a:t>
            </a:r>
            <a:br>
              <a:rPr lang="cs-CZ" dirty="0"/>
            </a:br>
            <a:r>
              <a:rPr lang="cs-CZ" dirty="0"/>
              <a:t>		&lt;data </a:t>
            </a:r>
            <a:r>
              <a:rPr lang="cs-CZ" dirty="0" err="1"/>
              <a:t>key</a:t>
            </a:r>
            <a:r>
              <a:rPr lang="cs-CZ" dirty="0"/>
              <a:t>="d1"&gt;8.0&lt;/data&gt;</a:t>
            </a:r>
            <a:br>
              <a:rPr lang="cs-CZ" dirty="0"/>
            </a:br>
            <a:r>
              <a:rPr lang="cs-CZ" dirty="0"/>
              <a:t>	&lt;/</a:t>
            </a:r>
            <a:r>
              <a:rPr lang="cs-CZ" dirty="0" err="1"/>
              <a:t>edge</a:t>
            </a:r>
            <a:r>
              <a:rPr lang="cs-CZ" dirty="0"/>
              <a:t>&gt;</a:t>
            </a:r>
            <a:br>
              <a:rPr lang="cs-CZ" dirty="0"/>
            </a:br>
            <a:r>
              <a:rPr lang="cs-CZ" dirty="0"/>
              <a:t>	&lt;</a:t>
            </a:r>
            <a:r>
              <a:rPr lang="cs-CZ" dirty="0" err="1"/>
              <a:t>edge</a:t>
            </a:r>
            <a:r>
              <a:rPr lang="cs-CZ" dirty="0"/>
              <a:t> source="n2" </a:t>
            </a:r>
            <a:r>
              <a:rPr lang="cs-CZ" dirty="0" err="1"/>
              <a:t>target</a:t>
            </a:r>
            <a:r>
              <a:rPr lang="cs-CZ" dirty="0"/>
              <a:t>="n4"&gt;</a:t>
            </a:r>
            <a:br>
              <a:rPr lang="cs-CZ" dirty="0"/>
            </a:br>
            <a:r>
              <a:rPr lang="cs-CZ" dirty="0"/>
              <a:t>		&lt;data </a:t>
            </a:r>
            <a:r>
              <a:rPr lang="cs-CZ" dirty="0" err="1"/>
              <a:t>key</a:t>
            </a:r>
            <a:r>
              <a:rPr lang="cs-CZ" dirty="0"/>
              <a:t>="d1"&gt;8.0&lt;/data&gt;</a:t>
            </a:r>
            <a:br>
              <a:rPr lang="cs-CZ" dirty="0"/>
            </a:br>
            <a:r>
              <a:rPr lang="cs-CZ" dirty="0"/>
              <a:t>	&lt;/</a:t>
            </a:r>
            <a:r>
              <a:rPr lang="cs-CZ" dirty="0" err="1"/>
              <a:t>edge</a:t>
            </a:r>
            <a:r>
              <a:rPr lang="cs-CZ" dirty="0"/>
              <a:t>&gt;</a:t>
            </a:r>
            <a:br>
              <a:rPr lang="cs-CZ" dirty="0"/>
            </a:br>
            <a:r>
              <a:rPr lang="cs-CZ" dirty="0"/>
              <a:t>	&lt;</a:t>
            </a:r>
            <a:r>
              <a:rPr lang="cs-CZ" dirty="0" err="1"/>
              <a:t>edge</a:t>
            </a:r>
            <a:r>
              <a:rPr lang="cs-CZ" dirty="0"/>
              <a:t> source="n3" </a:t>
            </a:r>
            <a:r>
              <a:rPr lang="cs-CZ" dirty="0" err="1"/>
              <a:t>target</a:t>
            </a:r>
            <a:r>
              <a:rPr lang="cs-CZ" dirty="0"/>
              <a:t>="n5"&gt;</a:t>
            </a:r>
            <a:br>
              <a:rPr lang="cs-CZ" dirty="0"/>
            </a:br>
            <a:r>
              <a:rPr lang="cs-CZ" dirty="0"/>
              <a:t>		&lt;data </a:t>
            </a:r>
            <a:r>
              <a:rPr lang="cs-CZ" dirty="0" err="1"/>
              <a:t>key</a:t>
            </a:r>
            <a:r>
              <a:rPr lang="cs-CZ" dirty="0"/>
              <a:t>="d1"&gt;10.0&lt;/data&gt;</a:t>
            </a:r>
            <a:br>
              <a:rPr lang="cs-CZ" dirty="0"/>
            </a:br>
            <a:r>
              <a:rPr lang="cs-CZ" dirty="0"/>
              <a:t>	&lt;/</a:t>
            </a:r>
            <a:r>
              <a:rPr lang="cs-CZ" dirty="0" err="1"/>
              <a:t>edge</a:t>
            </a:r>
            <a:r>
              <a:rPr lang="cs-CZ" dirty="0"/>
              <a:t>&gt;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5821895" y="704675"/>
            <a:ext cx="4995332" cy="6153326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dirty="0"/>
              <a:t>	&lt;edge source="n4" target="n5"&gt;</a:t>
            </a:r>
          </a:p>
          <a:p>
            <a:pPr marL="0" indent="0">
              <a:buNone/>
            </a:pPr>
            <a:r>
              <a:rPr lang="cs-CZ" dirty="0"/>
              <a:t>		&lt;data </a:t>
            </a:r>
            <a:r>
              <a:rPr lang="cs-CZ" dirty="0" err="1"/>
              <a:t>key</a:t>
            </a:r>
            <a:r>
              <a:rPr lang="cs-CZ" dirty="0"/>
              <a:t>="d1"&gt;6.0&lt;/data&gt;</a:t>
            </a:r>
            <a:br>
              <a:rPr lang="cs-CZ" dirty="0"/>
            </a:br>
            <a:r>
              <a:rPr lang="cs-CZ" dirty="0"/>
              <a:t>	&lt;/</a:t>
            </a:r>
            <a:r>
              <a:rPr lang="cs-CZ" dirty="0" err="1"/>
              <a:t>edge</a:t>
            </a:r>
            <a:r>
              <a:rPr lang="cs-CZ" dirty="0"/>
              <a:t>&gt;</a:t>
            </a:r>
            <a:br>
              <a:rPr lang="cs-CZ" dirty="0"/>
            </a:br>
            <a:r>
              <a:rPr lang="cs-CZ" dirty="0"/>
              <a:t>	&lt;</a:t>
            </a:r>
            <a:r>
              <a:rPr lang="cs-CZ" dirty="0" err="1"/>
              <a:t>edge</a:t>
            </a:r>
            <a:r>
              <a:rPr lang="cs-CZ" dirty="0"/>
              <a:t> source="n4" </a:t>
            </a:r>
            <a:r>
              <a:rPr lang="cs-CZ" dirty="0" err="1"/>
              <a:t>target</a:t>
            </a:r>
            <a:r>
              <a:rPr lang="cs-CZ" dirty="0"/>
              <a:t>="n6"&gt;</a:t>
            </a:r>
            <a:br>
              <a:rPr lang="cs-CZ" dirty="0"/>
            </a:br>
            <a:r>
              <a:rPr lang="cs-CZ" dirty="0"/>
              <a:t>		&lt;data </a:t>
            </a:r>
            <a:r>
              <a:rPr lang="cs-CZ" dirty="0" err="1"/>
              <a:t>key</a:t>
            </a:r>
            <a:r>
              <a:rPr lang="cs-CZ" dirty="0"/>
              <a:t>="d1"&gt;9.0&lt;/data&gt;</a:t>
            </a:r>
            <a:br>
              <a:rPr lang="cs-CZ" dirty="0"/>
            </a:br>
            <a:r>
              <a:rPr lang="cs-CZ" dirty="0"/>
              <a:t>	&lt;/</a:t>
            </a:r>
            <a:r>
              <a:rPr lang="cs-CZ" dirty="0" err="1"/>
              <a:t>edge</a:t>
            </a:r>
            <a:r>
              <a:rPr lang="cs-CZ" dirty="0"/>
              <a:t>&gt;</a:t>
            </a:r>
            <a:br>
              <a:rPr lang="cs-CZ" dirty="0"/>
            </a:br>
            <a:r>
              <a:rPr lang="cs-CZ" dirty="0"/>
              <a:t>	&lt;</a:t>
            </a:r>
            <a:r>
              <a:rPr lang="cs-CZ" dirty="0" err="1"/>
              <a:t>edge</a:t>
            </a:r>
            <a:r>
              <a:rPr lang="cs-CZ" dirty="0"/>
              <a:t> source="n5" </a:t>
            </a:r>
            <a:r>
              <a:rPr lang="cs-CZ" dirty="0" err="1"/>
              <a:t>target</a:t>
            </a:r>
            <a:r>
              <a:rPr lang="cs-CZ" dirty="0"/>
              <a:t>="n6"&gt;</a:t>
            </a:r>
            <a:br>
              <a:rPr lang="cs-CZ" dirty="0"/>
            </a:br>
            <a:r>
              <a:rPr lang="cs-CZ" dirty="0"/>
              <a:t>		&lt;data </a:t>
            </a:r>
            <a:r>
              <a:rPr lang="cs-CZ" dirty="0" err="1"/>
              <a:t>key</a:t>
            </a:r>
            <a:r>
              <a:rPr lang="cs-CZ" dirty="0"/>
              <a:t>="d1"&gt;12.0&lt;/data&gt;</a:t>
            </a:r>
            <a:br>
              <a:rPr lang="cs-CZ" dirty="0"/>
            </a:br>
            <a:r>
              <a:rPr lang="cs-CZ" dirty="0"/>
              <a:t>	&lt;/</a:t>
            </a:r>
            <a:r>
              <a:rPr lang="cs-CZ" dirty="0" err="1"/>
              <a:t>edge</a:t>
            </a:r>
            <a:r>
              <a:rPr lang="cs-CZ" dirty="0"/>
              <a:t>&gt;</a:t>
            </a:r>
            <a:br>
              <a:rPr lang="cs-CZ" dirty="0"/>
            </a:br>
            <a:r>
              <a:rPr lang="cs-CZ" dirty="0"/>
              <a:t>	&lt;</a:t>
            </a:r>
            <a:r>
              <a:rPr lang="cs-CZ" dirty="0" err="1"/>
              <a:t>edge</a:t>
            </a:r>
            <a:r>
              <a:rPr lang="cs-CZ" dirty="0"/>
              <a:t> source="n4" </a:t>
            </a:r>
            <a:r>
              <a:rPr lang="cs-CZ" dirty="0" err="1"/>
              <a:t>target</a:t>
            </a:r>
            <a:r>
              <a:rPr lang="cs-CZ" dirty="0"/>
              <a:t>="n7"&gt;</a:t>
            </a:r>
            <a:br>
              <a:rPr lang="cs-CZ" dirty="0"/>
            </a:br>
            <a:r>
              <a:rPr lang="cs-CZ" dirty="0"/>
              <a:t>		&lt;data </a:t>
            </a:r>
            <a:r>
              <a:rPr lang="cs-CZ" dirty="0" err="1"/>
              <a:t>key</a:t>
            </a:r>
            <a:r>
              <a:rPr lang="cs-CZ" dirty="0"/>
              <a:t>="d1"&gt;6.0&lt;/data&gt;</a:t>
            </a:r>
            <a:br>
              <a:rPr lang="cs-CZ" dirty="0"/>
            </a:br>
            <a:r>
              <a:rPr lang="cs-CZ" dirty="0"/>
              <a:t>	&lt;/</a:t>
            </a:r>
            <a:r>
              <a:rPr lang="cs-CZ" dirty="0" err="1"/>
              <a:t>edge</a:t>
            </a:r>
            <a:r>
              <a:rPr lang="cs-CZ" dirty="0"/>
              <a:t>&gt;</a:t>
            </a:r>
            <a:br>
              <a:rPr lang="cs-CZ" dirty="0"/>
            </a:br>
            <a:r>
              <a:rPr lang="cs-CZ" dirty="0"/>
              <a:t>	&lt;</a:t>
            </a:r>
            <a:r>
              <a:rPr lang="cs-CZ" dirty="0" err="1"/>
              <a:t>edge</a:t>
            </a:r>
            <a:r>
              <a:rPr lang="cs-CZ" dirty="0"/>
              <a:t> source="n6" </a:t>
            </a:r>
            <a:r>
              <a:rPr lang="cs-CZ" dirty="0" err="1"/>
              <a:t>target</a:t>
            </a:r>
            <a:r>
              <a:rPr lang="cs-CZ" dirty="0"/>
              <a:t>="n7"&gt;</a:t>
            </a:r>
            <a:br>
              <a:rPr lang="cs-CZ" dirty="0"/>
            </a:br>
            <a:r>
              <a:rPr lang="cs-CZ" dirty="0"/>
              <a:t>		&lt;data </a:t>
            </a:r>
            <a:r>
              <a:rPr lang="cs-CZ" dirty="0" err="1"/>
              <a:t>key</a:t>
            </a:r>
            <a:r>
              <a:rPr lang="cs-CZ" dirty="0"/>
              <a:t>="d1"&gt;6.0&lt;/data&gt;</a:t>
            </a:r>
            <a:br>
              <a:rPr lang="cs-CZ" dirty="0"/>
            </a:br>
            <a:r>
              <a:rPr lang="cs-CZ" dirty="0"/>
              <a:t>	&lt;/</a:t>
            </a:r>
            <a:r>
              <a:rPr lang="cs-CZ" dirty="0" err="1"/>
              <a:t>edge</a:t>
            </a:r>
            <a:r>
              <a:rPr lang="cs-CZ" dirty="0"/>
              <a:t>&gt;</a:t>
            </a:r>
            <a:br>
              <a:rPr lang="cs-CZ" dirty="0"/>
            </a:br>
            <a:r>
              <a:rPr lang="cs-CZ" dirty="0"/>
              <a:t>	&lt;</a:t>
            </a:r>
            <a:r>
              <a:rPr lang="cs-CZ" dirty="0" err="1"/>
              <a:t>edge</a:t>
            </a:r>
            <a:r>
              <a:rPr lang="cs-CZ" dirty="0"/>
              <a:t> source="n7" </a:t>
            </a:r>
            <a:r>
              <a:rPr lang="cs-CZ" dirty="0" err="1"/>
              <a:t>target</a:t>
            </a:r>
            <a:r>
              <a:rPr lang="cs-CZ" dirty="0"/>
              <a:t>="n8"&gt;</a:t>
            </a:r>
            <a:br>
              <a:rPr lang="cs-CZ" dirty="0"/>
            </a:br>
            <a:r>
              <a:rPr lang="cs-CZ" dirty="0"/>
              <a:t>		&lt;data </a:t>
            </a:r>
            <a:r>
              <a:rPr lang="cs-CZ" dirty="0" err="1"/>
              <a:t>key</a:t>
            </a:r>
            <a:r>
              <a:rPr lang="cs-CZ" dirty="0"/>
              <a:t>="d1"&gt;8.0&lt;/data&gt;</a:t>
            </a:r>
            <a:br>
              <a:rPr lang="cs-CZ" dirty="0"/>
            </a:br>
            <a:r>
              <a:rPr lang="cs-CZ" dirty="0"/>
              <a:t>	&lt;/</a:t>
            </a:r>
            <a:r>
              <a:rPr lang="cs-CZ" dirty="0" err="1"/>
              <a:t>edge</a:t>
            </a:r>
            <a:r>
              <a:rPr lang="cs-CZ" dirty="0"/>
              <a:t>&gt;</a:t>
            </a:r>
            <a:br>
              <a:rPr lang="cs-CZ" dirty="0"/>
            </a:br>
            <a:r>
              <a:rPr lang="cs-CZ" dirty="0"/>
              <a:t>	&lt;</a:t>
            </a:r>
            <a:r>
              <a:rPr lang="cs-CZ" dirty="0" err="1"/>
              <a:t>edge</a:t>
            </a:r>
            <a:r>
              <a:rPr lang="cs-CZ" dirty="0"/>
              <a:t> source="n8" </a:t>
            </a:r>
            <a:r>
              <a:rPr lang="cs-CZ" dirty="0" err="1"/>
              <a:t>target</a:t>
            </a:r>
            <a:r>
              <a:rPr lang="cs-CZ" dirty="0"/>
              <a:t>="n11"&gt;</a:t>
            </a:r>
            <a:br>
              <a:rPr lang="cs-CZ" dirty="0"/>
            </a:br>
            <a:r>
              <a:rPr lang="cs-CZ" dirty="0"/>
              <a:t>		&lt;data </a:t>
            </a:r>
            <a:r>
              <a:rPr lang="cs-CZ" dirty="0" err="1"/>
              <a:t>key</a:t>
            </a:r>
            <a:r>
              <a:rPr lang="cs-CZ" dirty="0"/>
              <a:t>="d1"&gt;12.0&lt;/data&gt;</a:t>
            </a:r>
            <a:br>
              <a:rPr lang="cs-CZ" dirty="0"/>
            </a:br>
            <a:r>
              <a:rPr lang="cs-CZ" dirty="0"/>
              <a:t>	&lt;/</a:t>
            </a:r>
            <a:r>
              <a:rPr lang="cs-CZ" dirty="0" err="1"/>
              <a:t>edge</a:t>
            </a:r>
            <a:r>
              <a:rPr lang="cs-CZ" dirty="0"/>
              <a:t>&gt;</a:t>
            </a:r>
            <a:br>
              <a:rPr lang="cs-CZ" dirty="0"/>
            </a:br>
            <a:r>
              <a:rPr lang="cs-CZ" dirty="0"/>
              <a:t>	&lt;</a:t>
            </a:r>
            <a:r>
              <a:rPr lang="cs-CZ" dirty="0" err="1"/>
              <a:t>edge</a:t>
            </a:r>
            <a:r>
              <a:rPr lang="cs-CZ" dirty="0"/>
              <a:t> source="n6" </a:t>
            </a:r>
            <a:r>
              <a:rPr lang="cs-CZ" dirty="0" err="1"/>
              <a:t>target</a:t>
            </a:r>
            <a:r>
              <a:rPr lang="cs-CZ" dirty="0"/>
              <a:t>="n10"&gt;</a:t>
            </a:r>
            <a:br>
              <a:rPr lang="cs-CZ" dirty="0"/>
            </a:br>
            <a:r>
              <a:rPr lang="cs-CZ" dirty="0"/>
              <a:t>		&lt;data </a:t>
            </a:r>
            <a:r>
              <a:rPr lang="cs-CZ" dirty="0" err="1"/>
              <a:t>key</a:t>
            </a:r>
            <a:r>
              <a:rPr lang="cs-CZ" dirty="0"/>
              <a:t>="d1"&gt;10.0&lt;/data&gt;</a:t>
            </a:r>
            <a:br>
              <a:rPr lang="cs-CZ" dirty="0"/>
            </a:br>
            <a:r>
              <a:rPr lang="cs-CZ" dirty="0"/>
              <a:t>	&lt;/</a:t>
            </a:r>
            <a:r>
              <a:rPr lang="cs-CZ" dirty="0" err="1"/>
              <a:t>edge</a:t>
            </a:r>
            <a:r>
              <a:rPr lang="cs-CZ" dirty="0"/>
              <a:t>&gt;</a:t>
            </a:r>
            <a:br>
              <a:rPr lang="cs-CZ" dirty="0"/>
            </a:br>
            <a:r>
              <a:rPr lang="cs-CZ" dirty="0"/>
              <a:t>	&lt;</a:t>
            </a:r>
            <a:r>
              <a:rPr lang="cs-CZ" dirty="0" err="1"/>
              <a:t>edge</a:t>
            </a:r>
            <a:r>
              <a:rPr lang="cs-CZ" dirty="0"/>
              <a:t> source="n10" </a:t>
            </a:r>
            <a:r>
              <a:rPr lang="cs-CZ" dirty="0" err="1"/>
              <a:t>target</a:t>
            </a:r>
            <a:r>
              <a:rPr lang="cs-CZ" dirty="0"/>
              <a:t>="n11"&gt;</a:t>
            </a:r>
            <a:br>
              <a:rPr lang="cs-CZ" dirty="0"/>
            </a:br>
            <a:r>
              <a:rPr lang="cs-CZ" dirty="0"/>
              <a:t>		&lt;data </a:t>
            </a:r>
            <a:r>
              <a:rPr lang="cs-CZ" dirty="0" err="1"/>
              <a:t>key</a:t>
            </a:r>
            <a:r>
              <a:rPr lang="cs-CZ" dirty="0"/>
              <a:t>="d1"&gt;10.0&lt;/data&gt;</a:t>
            </a:r>
            <a:br>
              <a:rPr lang="cs-CZ" dirty="0"/>
            </a:br>
            <a:r>
              <a:rPr lang="cs-CZ" dirty="0"/>
              <a:t>	&lt;/</a:t>
            </a:r>
            <a:r>
              <a:rPr lang="cs-CZ" dirty="0" err="1"/>
              <a:t>edge</a:t>
            </a:r>
            <a:r>
              <a:rPr lang="cs-CZ" dirty="0"/>
              <a:t>&gt;</a:t>
            </a:r>
            <a:br>
              <a:rPr lang="cs-CZ" dirty="0"/>
            </a:br>
            <a:r>
              <a:rPr lang="cs-CZ" dirty="0"/>
              <a:t>	&lt;</a:t>
            </a:r>
            <a:r>
              <a:rPr lang="cs-CZ" dirty="0" err="1"/>
              <a:t>edge</a:t>
            </a:r>
            <a:r>
              <a:rPr lang="cs-CZ" dirty="0"/>
              <a:t> source="n5" </a:t>
            </a:r>
            <a:r>
              <a:rPr lang="cs-CZ" dirty="0" err="1"/>
              <a:t>target</a:t>
            </a:r>
            <a:r>
              <a:rPr lang="cs-CZ" dirty="0"/>
              <a:t>="n9"&gt;</a:t>
            </a:r>
            <a:br>
              <a:rPr lang="cs-CZ" dirty="0"/>
            </a:br>
            <a:r>
              <a:rPr lang="cs-CZ" dirty="0"/>
              <a:t>		&lt;data </a:t>
            </a:r>
            <a:r>
              <a:rPr lang="cs-CZ" dirty="0" err="1"/>
              <a:t>key</a:t>
            </a:r>
            <a:r>
              <a:rPr lang="cs-CZ" dirty="0"/>
              <a:t>="d1"&gt;11.0&lt;/data&gt;</a:t>
            </a:r>
            <a:br>
              <a:rPr lang="cs-CZ" dirty="0"/>
            </a:br>
            <a:r>
              <a:rPr lang="cs-CZ" dirty="0"/>
              <a:t>	&lt;/</a:t>
            </a:r>
            <a:r>
              <a:rPr lang="cs-CZ" dirty="0" err="1"/>
              <a:t>edge</a:t>
            </a:r>
            <a:r>
              <a:rPr lang="cs-CZ" dirty="0"/>
              <a:t>&gt;</a:t>
            </a:r>
            <a:br>
              <a:rPr lang="cs-CZ" dirty="0"/>
            </a:br>
            <a:r>
              <a:rPr lang="cs-CZ" dirty="0"/>
              <a:t>	&lt;</a:t>
            </a:r>
            <a:r>
              <a:rPr lang="cs-CZ" dirty="0" err="1"/>
              <a:t>edge</a:t>
            </a:r>
            <a:r>
              <a:rPr lang="cs-CZ" dirty="0"/>
              <a:t> source="n9" </a:t>
            </a:r>
            <a:r>
              <a:rPr lang="cs-CZ" dirty="0" err="1"/>
              <a:t>target</a:t>
            </a:r>
            <a:r>
              <a:rPr lang="cs-CZ" dirty="0"/>
              <a:t>="n10"&gt;</a:t>
            </a:r>
            <a:br>
              <a:rPr lang="cs-CZ" dirty="0"/>
            </a:br>
            <a:r>
              <a:rPr lang="cs-CZ" dirty="0"/>
              <a:t>		&lt;data </a:t>
            </a:r>
            <a:r>
              <a:rPr lang="cs-CZ" dirty="0" err="1"/>
              <a:t>key</a:t>
            </a:r>
            <a:r>
              <a:rPr lang="cs-CZ" dirty="0"/>
              <a:t>="d1"&gt;8.0&lt;/data&gt;</a:t>
            </a:r>
            <a:br>
              <a:rPr lang="cs-CZ" dirty="0"/>
            </a:br>
            <a:r>
              <a:rPr lang="cs-CZ" dirty="0"/>
              <a:t>	&lt;/</a:t>
            </a:r>
            <a:r>
              <a:rPr lang="cs-CZ" dirty="0" err="1"/>
              <a:t>edge</a:t>
            </a:r>
            <a:r>
              <a:rPr lang="cs-CZ" dirty="0"/>
              <a:t>&gt;</a:t>
            </a:r>
            <a:br>
              <a:rPr lang="cs-CZ" dirty="0"/>
            </a:br>
            <a:r>
              <a:rPr lang="cs-CZ" dirty="0"/>
              <a:t>	&lt;</a:t>
            </a:r>
            <a:r>
              <a:rPr lang="cs-CZ" dirty="0" err="1"/>
              <a:t>edge</a:t>
            </a:r>
            <a:r>
              <a:rPr lang="cs-CZ" dirty="0"/>
              <a:t> source="n9" </a:t>
            </a:r>
            <a:r>
              <a:rPr lang="cs-CZ" dirty="0" err="1"/>
              <a:t>target</a:t>
            </a:r>
            <a:r>
              <a:rPr lang="cs-CZ" dirty="0"/>
              <a:t>="n11"/&gt;</a:t>
            </a:r>
            <a:br>
              <a:rPr lang="cs-CZ" dirty="0"/>
            </a:br>
            <a:r>
              <a:rPr lang="cs-CZ" dirty="0"/>
              <a:t>  &lt;/</a:t>
            </a:r>
            <a:r>
              <a:rPr lang="cs-CZ" dirty="0" err="1"/>
              <a:t>graph</a:t>
            </a:r>
            <a:r>
              <a:rPr lang="cs-CZ" dirty="0"/>
              <a:t>&gt;</a:t>
            </a:r>
            <a:br>
              <a:rPr lang="cs-CZ" dirty="0"/>
            </a:br>
            <a:r>
              <a:rPr lang="cs-CZ" dirty="0"/>
              <a:t>&lt;/</a:t>
            </a:r>
            <a:r>
              <a:rPr lang="cs-CZ" dirty="0" err="1"/>
              <a:t>graphml</a:t>
            </a:r>
            <a:r>
              <a:rPr lang="cs-CZ" dirty="0"/>
              <a:t>&gt;</a:t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34301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 </a:t>
            </a:r>
            <a:r>
              <a:rPr lang="cs-CZ" dirty="0" err="1"/>
              <a:t>script</a:t>
            </a:r>
            <a:r>
              <a:rPr lang="cs-CZ" dirty="0"/>
              <a:t> to </a:t>
            </a:r>
            <a:r>
              <a:rPr lang="cs-CZ" dirty="0" err="1"/>
              <a:t>compute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file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685801" y="2142067"/>
            <a:ext cx="11276900" cy="364913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# hash is considered comment</a:t>
            </a:r>
          </a:p>
          <a:p>
            <a:pPr marL="0" indent="0">
              <a:buNone/>
            </a:pPr>
            <a:r>
              <a:rPr lang="en-US" dirty="0"/>
              <a:t>library(</a:t>
            </a:r>
            <a:r>
              <a:rPr lang="en-US" dirty="0" err="1"/>
              <a:t>igraph</a:t>
            </a:r>
            <a:r>
              <a:rPr lang="en-US" dirty="0"/>
              <a:t>)		#load </a:t>
            </a:r>
            <a:r>
              <a:rPr lang="en-US" dirty="0" err="1"/>
              <a:t>igraph</a:t>
            </a:r>
            <a:r>
              <a:rPr lang="en-US" dirty="0"/>
              <a:t> package</a:t>
            </a:r>
            <a:br>
              <a:rPr lang="en-US" dirty="0"/>
            </a:br>
            <a:r>
              <a:rPr lang="en-US" dirty="0"/>
              <a:t>sit &lt;- </a:t>
            </a:r>
            <a:r>
              <a:rPr lang="en-US" dirty="0" err="1"/>
              <a:t>read.graph</a:t>
            </a:r>
            <a:r>
              <a:rPr lang="en-US" dirty="0"/>
              <a:t>("/Users/</a:t>
            </a:r>
            <a:r>
              <a:rPr lang="en-US" dirty="0" err="1"/>
              <a:t>pavelsenovsky</a:t>
            </a:r>
            <a:r>
              <a:rPr lang="en-US" dirty="0"/>
              <a:t>/Documents/</a:t>
            </a:r>
            <a:r>
              <a:rPr lang="en-US" dirty="0" err="1"/>
              <a:t>skripta</a:t>
            </a:r>
            <a:r>
              <a:rPr lang="en-US" dirty="0"/>
              <a:t>/</a:t>
            </a:r>
            <a:r>
              <a:rPr lang="en-US" dirty="0" err="1"/>
              <a:t>modelovani</a:t>
            </a:r>
            <a:r>
              <a:rPr lang="en-US" dirty="0"/>
              <a:t> 3vyd/</a:t>
            </a:r>
            <a:r>
              <a:rPr lang="en-US" dirty="0" err="1"/>
              <a:t>skripty</a:t>
            </a:r>
            <a:r>
              <a:rPr lang="en-US" dirty="0"/>
              <a:t>/</a:t>
            </a:r>
            <a:r>
              <a:rPr lang="en-US" dirty="0" err="1"/>
              <a:t>sit.graphml</a:t>
            </a:r>
            <a:r>
              <a:rPr lang="en-US" dirty="0"/>
              <a:t>", "</a:t>
            </a:r>
            <a:r>
              <a:rPr lang="en-US" dirty="0" err="1"/>
              <a:t>graphml</a:t>
            </a:r>
            <a:r>
              <a:rPr lang="en-US" dirty="0"/>
              <a:t>")	</a:t>
            </a:r>
          </a:p>
          <a:p>
            <a:pPr marL="0" indent="0">
              <a:buNone/>
            </a:pPr>
            <a:r>
              <a:rPr lang="en-US" dirty="0"/>
              <a:t>#huge benefit of using </a:t>
            </a:r>
            <a:r>
              <a:rPr lang="en-US" dirty="0" err="1"/>
              <a:t>igraph</a:t>
            </a:r>
            <a:r>
              <a:rPr lang="en-US" dirty="0"/>
              <a:t> is that it „knows“ lot of graph formats – no need to transform it outside R</a:t>
            </a:r>
            <a:br>
              <a:rPr lang="en-US" dirty="0"/>
            </a:br>
            <a:r>
              <a:rPr lang="en-US" dirty="0"/>
              <a:t>plot(sit)	#R is capable to </a:t>
            </a:r>
            <a:r>
              <a:rPr lang="en-US" dirty="0" err="1"/>
              <a:t>automaticaly</a:t>
            </a:r>
            <a:r>
              <a:rPr lang="en-US" dirty="0"/>
              <a:t> generate graph with properties (very </a:t>
            </a:r>
            <a:r>
              <a:rPr lang="en-US" dirty="0" err="1"/>
              <a:t>powerfull</a:t>
            </a:r>
            <a:r>
              <a:rPr lang="en-US" dirty="0"/>
              <a:t> tool)</a:t>
            </a:r>
            <a:br>
              <a:rPr lang="en-US" dirty="0"/>
            </a:br>
            <a:r>
              <a:rPr lang="en-US" dirty="0" err="1"/>
              <a:t>shortest.paths</a:t>
            </a:r>
            <a:r>
              <a:rPr lang="en-US" dirty="0"/>
              <a:t>(sit, 1, 11)		#numeric computation of shortest path</a:t>
            </a:r>
            <a:br>
              <a:rPr lang="en-US" dirty="0"/>
            </a:br>
            <a:r>
              <a:rPr lang="en-US" dirty="0" err="1"/>
              <a:t>get.all.shortest.paths</a:t>
            </a:r>
            <a:r>
              <a:rPr lang="en-US" dirty="0"/>
              <a:t>(sit, 1, 11)</a:t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578872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Generated</a:t>
            </a:r>
            <a:r>
              <a:rPr lang="cs-CZ" dirty="0"/>
              <a:t> </a:t>
            </a:r>
            <a:r>
              <a:rPr lang="cs-CZ" dirty="0" err="1"/>
              <a:t>graph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78076" y="0"/>
            <a:ext cx="7013924" cy="6870439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243281" y="2004969"/>
            <a:ext cx="462233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Graph may be generated in many different ways using 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Graph capabilities are one of most confusing problems for R users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There exist whole textbooks on graph generation in R!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Consider using different programs for visualization of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Many open source available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/>
              <a:t>Gephi</a:t>
            </a:r>
            <a:r>
              <a:rPr lang="en-US" dirty="0"/>
              <a:t> </a:t>
            </a:r>
            <a:r>
              <a:rPr lang="en-US" dirty="0">
                <a:hlinkClick r:id="rId3"/>
              </a:rPr>
              <a:t>https://gephi.org/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/>
              <a:t>Cytoscape</a:t>
            </a:r>
            <a:r>
              <a:rPr lang="en-US" dirty="0"/>
              <a:t> </a:t>
            </a:r>
            <a:r>
              <a:rPr lang="en-US" dirty="0">
                <a:hlinkClick r:id="rId4"/>
              </a:rPr>
              <a:t>http://www.cytoscape.org/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Many others</a:t>
            </a:r>
          </a:p>
        </p:txBody>
      </p:sp>
    </p:spTree>
    <p:extLst>
      <p:ext uri="{BB962C8B-B14F-4D97-AF65-F5344CB8AC3E}">
        <p14:creationId xmlns:p14="http://schemas.microsoft.com/office/powerpoint/2010/main" val="531473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Computation packages - What is available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076" y="2291049"/>
            <a:ext cx="10131425" cy="4518792"/>
          </a:xfrm>
        </p:spPr>
        <p:txBody>
          <a:bodyPr/>
          <a:lstStyle/>
          <a:p>
            <a:r>
              <a:rPr lang="en-US" b="1" dirty="0" err="1"/>
              <a:t>SciLab</a:t>
            </a:r>
            <a:endParaRPr lang="en-US" b="1" dirty="0"/>
          </a:p>
          <a:p>
            <a:pPr lvl="1"/>
            <a:r>
              <a:rPr lang="en-US" dirty="0"/>
              <a:t>Open source: </a:t>
            </a:r>
            <a:r>
              <a:rPr lang="en-US" dirty="0">
                <a:hlinkClick r:id="rId2"/>
              </a:rPr>
              <a:t>http://www.scilab.org/</a:t>
            </a:r>
            <a:endParaRPr lang="en-US" dirty="0"/>
          </a:p>
          <a:p>
            <a:pPr lvl="1"/>
            <a:r>
              <a:rPr lang="en-US" dirty="0"/>
              <a:t>Mostly compatible with </a:t>
            </a:r>
            <a:r>
              <a:rPr lang="en-US" dirty="0" err="1"/>
              <a:t>MathLab</a:t>
            </a:r>
            <a:endParaRPr lang="en-US" dirty="0"/>
          </a:p>
          <a:p>
            <a:pPr lvl="1"/>
            <a:r>
              <a:rPr lang="en-US" dirty="0"/>
              <a:t>Main differences are in available packages</a:t>
            </a:r>
          </a:p>
          <a:p>
            <a:r>
              <a:rPr lang="en-US" b="1" dirty="0"/>
              <a:t>R</a:t>
            </a:r>
          </a:p>
          <a:p>
            <a:pPr lvl="1"/>
            <a:r>
              <a:rPr lang="en-US" dirty="0"/>
              <a:t>Open source: </a:t>
            </a:r>
            <a:r>
              <a:rPr lang="en-US" dirty="0">
                <a:hlinkClick r:id="rId3"/>
              </a:rPr>
              <a:t>https://www.r-project.org/</a:t>
            </a:r>
            <a:endParaRPr lang="en-US" dirty="0"/>
          </a:p>
          <a:p>
            <a:pPr lvl="1"/>
            <a:r>
              <a:rPr lang="en-US" dirty="0"/>
              <a:t>Statistical analysis, datamining, analysis in general</a:t>
            </a:r>
          </a:p>
          <a:p>
            <a:pPr lvl="1"/>
            <a:r>
              <a:rPr lang="en-US" dirty="0"/>
              <a:t>Install distribution of R, then install specialized packages from repositories</a:t>
            </a:r>
          </a:p>
          <a:p>
            <a:pPr lvl="1"/>
            <a:r>
              <a:rPr lang="en-US" dirty="0"/>
              <a:t>Relatively difficult to learn, but universal – can be used on everything from PC to supercomputer</a:t>
            </a:r>
          </a:p>
          <a:p>
            <a:pPr lvl="1"/>
            <a:r>
              <a:rPr lang="en-US" dirty="0"/>
              <a:t>Huge body of literature available – lot of it free of charge</a:t>
            </a:r>
          </a:p>
        </p:txBody>
      </p:sp>
      <p:pic>
        <p:nvPicPr>
          <p:cNvPr id="1026" name="Picture 2" descr="Scilab environme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268" y="1629299"/>
            <a:ext cx="5400675" cy="366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284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Scilab</a:t>
            </a:r>
            <a:r>
              <a:rPr lang="en-US" dirty="0"/>
              <a:t> usage, principle</a:t>
            </a:r>
            <a:r>
              <a:rPr lang="cs-CZ" dirty="0"/>
              <a:t>s … by</a:t>
            </a:r>
            <a:r>
              <a:rPr lang="en-US" dirty="0"/>
              <a:t> example</a:t>
            </a:r>
            <a:br>
              <a:rPr lang="cs-CZ" dirty="0"/>
            </a:br>
            <a:r>
              <a:rPr lang="en-US" dirty="0"/>
              <a:t>understanding effectivity of </a:t>
            </a:r>
            <a:r>
              <a:rPr lang="en-US" dirty="0" err="1"/>
              <a:t>syst</a:t>
            </a:r>
            <a:r>
              <a:rPr lang="cs-CZ" dirty="0"/>
              <a:t>E</a:t>
            </a:r>
            <a:r>
              <a:rPr lang="en-US" dirty="0"/>
              <a:t>m in time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1" y="2142067"/>
            <a:ext cx="10131425" cy="4384568"/>
          </a:xfrm>
        </p:spPr>
        <p:txBody>
          <a:bodyPr/>
          <a:lstStyle/>
          <a:p>
            <a:r>
              <a:rPr lang="en-US" dirty="0"/>
              <a:t>W(k) … function of evaluated </a:t>
            </a:r>
            <a:r>
              <a:rPr lang="en-US" dirty="0" err="1"/>
              <a:t>syst</a:t>
            </a:r>
            <a:r>
              <a:rPr lang="cs-CZ" dirty="0"/>
              <a:t>e</a:t>
            </a:r>
            <a:r>
              <a:rPr lang="en-US" dirty="0"/>
              <a:t>m parameter</a:t>
            </a:r>
          </a:p>
          <a:p>
            <a:r>
              <a:rPr lang="en-US" dirty="0"/>
              <a:t>y … years</a:t>
            </a:r>
          </a:p>
          <a:p>
            <a:r>
              <a:rPr lang="en-US" dirty="0"/>
              <a:t>r … discount rate</a:t>
            </a:r>
            <a:endParaRPr lang="cs-CZ" dirty="0"/>
          </a:p>
          <a:p>
            <a:r>
              <a:rPr lang="cs-CZ" dirty="0"/>
              <a:t>To </a:t>
            </a:r>
            <a:r>
              <a:rPr lang="cs-CZ" dirty="0" err="1"/>
              <a:t>get</a:t>
            </a:r>
            <a:r>
              <a:rPr lang="cs-CZ" dirty="0"/>
              <a:t> </a:t>
            </a:r>
            <a:r>
              <a:rPr lang="cs-CZ" dirty="0" err="1"/>
              <a:t>high</a:t>
            </a:r>
            <a:r>
              <a:rPr lang="cs-CZ" dirty="0"/>
              <a:t> </a:t>
            </a:r>
            <a:r>
              <a:rPr lang="cs-CZ" dirty="0" err="1"/>
              <a:t>quality</a:t>
            </a:r>
            <a:r>
              <a:rPr lang="cs-CZ" dirty="0"/>
              <a:t> output export to </a:t>
            </a:r>
            <a:r>
              <a:rPr lang="cs-CZ" dirty="0" err="1"/>
              <a:t>vector</a:t>
            </a:r>
            <a:r>
              <a:rPr lang="cs-CZ" dirty="0"/>
              <a:t> PDF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/>
              <p:cNvSpPr txBox="1"/>
              <p:nvPr/>
            </p:nvSpPr>
            <p:spPr>
              <a:xfrm>
                <a:off x="873101" y="2387926"/>
                <a:ext cx="1783309" cy="5936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𝑊</m:t>
                      </m:r>
                      <m:d>
                        <m:d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(1+</m:t>
                              </m:r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101" y="2387926"/>
                <a:ext cx="1783309" cy="59362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17" descr="obr_efektivita.pd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1299" y="2065867"/>
            <a:ext cx="5726430" cy="43186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3548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Scilab</a:t>
            </a:r>
            <a:r>
              <a:rPr lang="en-US" dirty="0"/>
              <a:t> </a:t>
            </a:r>
            <a:r>
              <a:rPr lang="en-US" dirty="0" err="1"/>
              <a:t>scri</a:t>
            </a:r>
            <a:r>
              <a:rPr lang="cs-CZ" dirty="0"/>
              <a:t>P</a:t>
            </a:r>
            <a:r>
              <a:rPr lang="en-US" dirty="0"/>
              <a:t>t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sz="half" idx="1"/>
          </p:nvPr>
        </p:nvSpPr>
        <p:spPr>
          <a:xfrm>
            <a:off x="685801" y="1728132"/>
            <a:ext cx="10807115" cy="512986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y=(1:1:20);  	//from 1 to 20 with step 1 (</a:t>
            </a:r>
            <a:r>
              <a:rPr lang="en-US" dirty="0" err="1"/>
              <a:t>from:step:to</a:t>
            </a:r>
            <a:r>
              <a:rPr lang="en-US" dirty="0"/>
              <a:t>) -&gt; result is vector</a:t>
            </a:r>
          </a:p>
          <a:p>
            <a:pPr marL="0" indent="0">
              <a:buNone/>
            </a:pPr>
            <a:r>
              <a:rPr lang="en-US" dirty="0"/>
              <a:t>r1 = 0;		//scalar value</a:t>
            </a:r>
          </a:p>
          <a:p>
            <a:pPr marL="0" indent="0">
              <a:buNone/>
            </a:pPr>
            <a:r>
              <a:rPr lang="en-US" dirty="0"/>
              <a:t>r2 = 0.02;		//semicolon means than no output in the </a:t>
            </a:r>
            <a:r>
              <a:rPr lang="en-US" dirty="0" err="1"/>
              <a:t>SciLab</a:t>
            </a:r>
            <a:r>
              <a:rPr lang="en-US" dirty="0"/>
              <a:t> window is displayed</a:t>
            </a:r>
          </a:p>
          <a:p>
            <a:pPr marL="0" indent="0">
              <a:buNone/>
            </a:pPr>
            <a:r>
              <a:rPr lang="en-US" dirty="0"/>
              <a:t>r3 = 0.05;</a:t>
            </a:r>
          </a:p>
          <a:p>
            <a:pPr marL="0" indent="0">
              <a:buNone/>
            </a:pPr>
            <a:r>
              <a:rPr lang="en-US" dirty="0"/>
              <a:t>w1 = 100 ./ ((1 + r1).^y);	// symbol ./ means division of vector members (net division of vectors)</a:t>
            </a:r>
          </a:p>
          <a:p>
            <a:pPr marL="0" indent="0">
              <a:buNone/>
            </a:pPr>
            <a:r>
              <a:rPr lang="en-US" dirty="0"/>
              <a:t>w2 = 100 ./ ((1 + r2).^y);	//analogically </a:t>
            </a:r>
            <a:r>
              <a:rPr lang="cs-CZ" dirty="0"/>
              <a:t>.</a:t>
            </a:r>
            <a:r>
              <a:rPr lang="en-US" dirty="0"/>
              <a:t>^ means member-wise power</a:t>
            </a:r>
            <a:endParaRPr lang="cs-CZ" dirty="0"/>
          </a:p>
          <a:p>
            <a:pPr marL="0" indent="0">
              <a:buNone/>
            </a:pPr>
            <a:r>
              <a:rPr lang="en-US" dirty="0"/>
              <a:t>w3 = 100 ./ ((1 + r3).^y);</a:t>
            </a:r>
          </a:p>
          <a:p>
            <a:pPr marL="0" indent="0">
              <a:buNone/>
            </a:pPr>
            <a:r>
              <a:rPr lang="en-US" dirty="0"/>
              <a:t>plot(w1, 'b');	//simplest graph function – plot(what, 'color')</a:t>
            </a:r>
          </a:p>
          <a:p>
            <a:pPr marL="0" indent="0">
              <a:buNone/>
            </a:pPr>
            <a:r>
              <a:rPr lang="en-US" dirty="0"/>
              <a:t>plot(w2, 'r');	//plot commands build upon each other – this line adds to plot another curve w2</a:t>
            </a:r>
          </a:p>
          <a:p>
            <a:pPr marL="0" indent="0">
              <a:buNone/>
            </a:pPr>
            <a:r>
              <a:rPr lang="en-US" dirty="0"/>
              <a:t>plot(w3, 'g');</a:t>
            </a:r>
          </a:p>
          <a:p>
            <a:pPr marL="0" indent="0">
              <a:buNone/>
            </a:pPr>
            <a:r>
              <a:rPr lang="en-US" dirty="0"/>
              <a:t>title("Degradation of system in years");	//set graph properties</a:t>
            </a:r>
          </a:p>
          <a:p>
            <a:pPr marL="0" indent="0">
              <a:buNone/>
            </a:pPr>
            <a:r>
              <a:rPr lang="en-US" dirty="0" err="1"/>
              <a:t>xlabel</a:t>
            </a:r>
            <a:r>
              <a:rPr lang="en-US" dirty="0"/>
              <a:t>("years");</a:t>
            </a:r>
          </a:p>
          <a:p>
            <a:pPr marL="0" indent="0">
              <a:buNone/>
            </a:pPr>
            <a:r>
              <a:rPr lang="en-US" dirty="0" err="1"/>
              <a:t>ylabel</a:t>
            </a:r>
            <a:r>
              <a:rPr lang="en-US" dirty="0"/>
              <a:t>("</a:t>
            </a:r>
            <a:r>
              <a:rPr lang="en-US" dirty="0" err="1"/>
              <a:t>efe</a:t>
            </a:r>
            <a:r>
              <a:rPr lang="cs-CZ" dirty="0"/>
              <a:t>c</a:t>
            </a:r>
            <a:r>
              <a:rPr lang="en-US" dirty="0" err="1"/>
              <a:t>tivity</a:t>
            </a:r>
            <a:r>
              <a:rPr lang="en-US" dirty="0"/>
              <a:t> [%]");</a:t>
            </a:r>
          </a:p>
          <a:p>
            <a:pPr marL="0" indent="0">
              <a:buNone/>
            </a:pPr>
            <a:r>
              <a:rPr lang="en-US" dirty="0"/>
              <a:t>legend(["r = 0 %"; "r = 2 %"; "r = 5 %"]);	//legend parameter is also vector, no of its members = no of plots in graph</a:t>
            </a:r>
          </a:p>
          <a:p>
            <a:pPr marL="0" indent="0">
              <a:buNone/>
            </a:pPr>
            <a:r>
              <a:rPr lang="en-US" dirty="0"/>
              <a:t>set(</a:t>
            </a:r>
            <a:r>
              <a:rPr lang="en-US" dirty="0" err="1"/>
              <a:t>gca</a:t>
            </a:r>
            <a:r>
              <a:rPr lang="en-US" dirty="0"/>
              <a:t>(), "</a:t>
            </a:r>
            <a:r>
              <a:rPr lang="en-US" dirty="0" err="1"/>
              <a:t>data_bounds</a:t>
            </a:r>
            <a:r>
              <a:rPr lang="en-US" dirty="0"/>
              <a:t>", matrix([1,20,30,105],2,-1));	//set axis bounds (what will be visible in graph)</a:t>
            </a:r>
          </a:p>
        </p:txBody>
      </p:sp>
    </p:spTree>
    <p:extLst>
      <p:ext uri="{BB962C8B-B14F-4D97-AF65-F5344CB8AC3E}">
        <p14:creationId xmlns:p14="http://schemas.microsoft.com/office/powerpoint/2010/main" val="3637532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Critical</a:t>
            </a:r>
            <a:r>
              <a:rPr lang="cs-CZ" dirty="0"/>
              <a:t> vulnerability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networks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different</a:t>
            </a:r>
            <a:r>
              <a:rPr lang="cs-CZ" dirty="0"/>
              <a:t> </a:t>
            </a:r>
            <a:r>
              <a:rPr lang="cs-CZ" dirty="0" err="1"/>
              <a:t>spectral</a:t>
            </a:r>
            <a:r>
              <a:rPr lang="cs-CZ" dirty="0"/>
              <a:t> </a:t>
            </a:r>
            <a:r>
              <a:rPr lang="cs-CZ" dirty="0" err="1"/>
              <a:t>radius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ástupný symbol pro obsah 5"/>
              <p:cNvSpPr>
                <a:spLocks noGrp="1"/>
              </p:cNvSpPr>
              <p:nvPr>
                <p:ph idx="1"/>
              </p:nvPr>
            </p:nvSpPr>
            <p:spPr>
              <a:xfrm>
                <a:off x="685801" y="2142067"/>
                <a:ext cx="10131425" cy="4191621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cs-CZ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</m:e>
                    </m:func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𝛾𝜌</m:t>
                    </m:r>
                  </m:oMath>
                </a14:m>
                <a:endParaRPr lang="cs-CZ" dirty="0"/>
              </a:p>
              <a:p>
                <a:r>
                  <a:rPr lang="en-US" dirty="0"/>
                  <a:t>Where q … resilience, </a:t>
                </a:r>
                <a:r>
                  <a:rPr lang="en-US" dirty="0">
                    <a:latin typeface="Symbol" panose="05050102010706020507" pitchFamily="18" charset="2"/>
                  </a:rPr>
                  <a:t>g</a:t>
                </a:r>
                <a:r>
                  <a:rPr lang="en-US" dirty="0"/>
                  <a:t> … vulnerability, </a:t>
                </a:r>
                <a:r>
                  <a:rPr lang="en-US" dirty="0">
                    <a:latin typeface="Symbol" panose="05050102010706020507" pitchFamily="18" charset="2"/>
                  </a:rPr>
                  <a:t>r</a:t>
                </a:r>
                <a:r>
                  <a:rPr lang="en-US" dirty="0"/>
                  <a:t> … network’s spectral radius, b, k … network specific constants</a:t>
                </a:r>
                <a:endParaRPr lang="cs-CZ" dirty="0"/>
              </a:p>
              <a:p>
                <a:r>
                  <a:rPr lang="en-US" dirty="0"/>
                  <a:t>Resilient networks have small spectral radius (~4), </a:t>
                </a:r>
                <a:r>
                  <a:rPr lang="en-US" dirty="0" err="1"/>
                  <a:t>higly</a:t>
                </a:r>
                <a:r>
                  <a:rPr lang="en-US" dirty="0"/>
                  <a:t> organized networks have large spectral radius (road network Netherlands 57, Internet 117, …)</a:t>
                </a:r>
              </a:p>
              <a:p>
                <a:r>
                  <a:rPr lang="en-US" dirty="0"/>
                  <a:t>Critical point of network –&gt; resilience = 0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𝛾𝜌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Critical vulnerability: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Zástupný symbol pro obsah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1" y="2142067"/>
                <a:ext cx="10131425" cy="4191621"/>
              </a:xfrm>
              <a:blipFill>
                <a:blip r:embed="rId2"/>
                <a:stretch>
                  <a:fillRect l="-42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0895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SciLab</a:t>
            </a:r>
            <a:r>
              <a:rPr lang="en-US" dirty="0"/>
              <a:t> script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1" y="1736521"/>
            <a:ext cx="10131425" cy="504178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b = 1;</a:t>
            </a:r>
          </a:p>
          <a:p>
            <a:pPr marL="0" indent="0">
              <a:buNone/>
            </a:pPr>
            <a:r>
              <a:rPr lang="en-US" dirty="0"/>
              <a:t>b2 = 0.32;</a:t>
            </a:r>
          </a:p>
          <a:p>
            <a:pPr marL="0" indent="0">
              <a:buNone/>
            </a:pPr>
            <a:r>
              <a:rPr lang="en-US" dirty="0"/>
              <a:t>k = 1;</a:t>
            </a:r>
          </a:p>
          <a:p>
            <a:pPr marL="0" indent="0">
              <a:buNone/>
            </a:pPr>
            <a:r>
              <a:rPr lang="en-US" dirty="0"/>
              <a:t>k2 = 0.25;</a:t>
            </a:r>
          </a:p>
          <a:p>
            <a:pPr marL="0" indent="0">
              <a:buNone/>
            </a:pPr>
            <a:r>
              <a:rPr lang="en-US" dirty="0" err="1"/>
              <a:t>ro</a:t>
            </a:r>
            <a:r>
              <a:rPr lang="en-US" dirty="0"/>
              <a:t> = 4:150;</a:t>
            </a:r>
          </a:p>
          <a:p>
            <a:pPr marL="0" indent="0">
              <a:buNone/>
            </a:pPr>
            <a:r>
              <a:rPr lang="en-US" dirty="0" err="1"/>
              <a:t>gama</a:t>
            </a:r>
            <a:r>
              <a:rPr lang="en-US" dirty="0"/>
              <a:t> = (b * 100) ./ (k * </a:t>
            </a:r>
            <a:r>
              <a:rPr lang="en-US" dirty="0" err="1"/>
              <a:t>ro</a:t>
            </a:r>
            <a:r>
              <a:rPr lang="en-US" dirty="0"/>
              <a:t>);</a:t>
            </a:r>
          </a:p>
          <a:p>
            <a:pPr marL="0" indent="0">
              <a:buNone/>
            </a:pPr>
            <a:r>
              <a:rPr lang="en-US" dirty="0"/>
              <a:t>gama2 = (b2 * 100) ./ (k2 * </a:t>
            </a:r>
            <a:r>
              <a:rPr lang="en-US" dirty="0" err="1"/>
              <a:t>ro</a:t>
            </a:r>
            <a:r>
              <a:rPr lang="en-US" dirty="0"/>
              <a:t>);</a:t>
            </a:r>
          </a:p>
          <a:p>
            <a:pPr marL="0" indent="0">
              <a:buNone/>
            </a:pPr>
            <a:r>
              <a:rPr lang="en-US" dirty="0"/>
              <a:t>plot(</a:t>
            </a:r>
            <a:r>
              <a:rPr lang="en-US" dirty="0" err="1"/>
              <a:t>ro</a:t>
            </a:r>
            <a:r>
              <a:rPr lang="en-US" dirty="0"/>
              <a:t>, </a:t>
            </a:r>
            <a:r>
              <a:rPr lang="en-US" dirty="0" err="1"/>
              <a:t>gama</a:t>
            </a:r>
            <a:r>
              <a:rPr lang="en-US" dirty="0"/>
              <a:t>, 'b');</a:t>
            </a:r>
          </a:p>
          <a:p>
            <a:pPr marL="0" indent="0">
              <a:buNone/>
            </a:pPr>
            <a:r>
              <a:rPr lang="en-US" dirty="0"/>
              <a:t>plot(</a:t>
            </a:r>
            <a:r>
              <a:rPr lang="en-US" dirty="0" err="1"/>
              <a:t>ro</a:t>
            </a:r>
            <a:r>
              <a:rPr lang="en-US" dirty="0"/>
              <a:t>, gama2, 'r');</a:t>
            </a:r>
          </a:p>
          <a:p>
            <a:pPr marL="0" indent="0">
              <a:buNone/>
            </a:pPr>
            <a:r>
              <a:rPr lang="en-US" dirty="0"/>
              <a:t>title("</a:t>
            </a:r>
            <a:r>
              <a:rPr lang="en-US" dirty="0" err="1"/>
              <a:t>Depen</a:t>
            </a:r>
            <a:r>
              <a:rPr lang="cs-CZ" dirty="0"/>
              <a:t>d</a:t>
            </a:r>
            <a:r>
              <a:rPr lang="en-US" dirty="0" err="1"/>
              <a:t>ence</a:t>
            </a:r>
            <a:r>
              <a:rPr lang="en-US" dirty="0"/>
              <a:t> of critical vulnerability on spectral radius of the network");</a:t>
            </a:r>
          </a:p>
          <a:p>
            <a:pPr marL="0" indent="0">
              <a:buNone/>
            </a:pPr>
            <a:r>
              <a:rPr lang="en-US" dirty="0" err="1"/>
              <a:t>xlabel</a:t>
            </a:r>
            <a:r>
              <a:rPr lang="en-US" dirty="0"/>
              <a:t>("spectral radius of the network");</a:t>
            </a:r>
          </a:p>
          <a:p>
            <a:pPr marL="0" indent="0">
              <a:buNone/>
            </a:pPr>
            <a:r>
              <a:rPr lang="en-US" dirty="0" err="1"/>
              <a:t>ylabel</a:t>
            </a:r>
            <a:r>
              <a:rPr lang="en-US" dirty="0"/>
              <a:t>("critical vulnerability of the network [%]");</a:t>
            </a:r>
          </a:p>
          <a:p>
            <a:pPr marL="0" indent="0">
              <a:buNone/>
            </a:pPr>
            <a:r>
              <a:rPr lang="en-US" dirty="0"/>
              <a:t>legend(["b=1, k=1"; "b=0,32, k=0,25"]);</a:t>
            </a:r>
          </a:p>
        </p:txBody>
      </p:sp>
      <p:pic>
        <p:nvPicPr>
          <p:cNvPr id="4" name="Picture 14" descr="spektralni%20radius%20vs%20kriticka%20zranitelnost.pd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182" y="243314"/>
            <a:ext cx="6130498" cy="47649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405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3d graph – dependence of mortality on speed of flow and high of the flooding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Empiric model &lt;- based on studies with stability of people in the current under different circumstances</a:t>
                </a:r>
              </a:p>
              <a:p>
                <a:r>
                  <a:rPr lang="en-US" dirty="0"/>
                  <a:t>Empiric data generalized into form of statistical models</a:t>
                </a:r>
              </a:p>
              <a:p>
                <a:r>
                  <a:rPr lang="en-US" dirty="0"/>
                  <a:t>Limited usability – but better then nothing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𝑛𝑔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cs-CZ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cs-CZ" b="0" i="0" smtClean="0"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⁡(</m:t>
                                </m:r>
                              </m:fName>
                              <m:e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8,5</m:t>
                                </m:r>
                                <m:sSup>
                                  <m:sSupPr>
                                    <m:ctrlP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0,6</m:t>
                                    </m:r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−6</m:t>
                                    </m:r>
                                  </m:sup>
                                </m:sSup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−0,15;0</m:t>
                                </m:r>
                              </m:e>
                            </m:func>
                          </m:e>
                        </m:d>
                      </m:e>
                    </m:func>
                    <m:r>
                      <a:rPr lang="cs-CZ" b="0" i="1" smtClean="0">
                        <a:latin typeface="Cambria Math" panose="02040503050406030204" pitchFamily="18" charset="0"/>
                      </a:rPr>
                      <m:t>;1)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m:rPr>
                        <m:sty m:val="p"/>
                      </m:rPr>
                      <a:rPr lang="cs-CZ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min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⁡(</m:t>
                    </m:r>
                    <m:func>
                      <m:funcPr>
                        <m:ctrlP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cs-CZ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d>
                          <m:dPr>
                            <m:ctrlP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8,5</m:t>
                            </m:r>
                            <m:sSup>
                              <m:sSupPr>
                                <m:ctrlPr>
                                  <a:rPr lang="cs-CZ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1,2</m:t>
                                </m:r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−4,3</m:t>
                                </m:r>
                              </m:sup>
                            </m:sSup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−0,15;0</m:t>
                            </m:r>
                          </m:e>
                        </m:d>
                      </m:e>
                    </m:func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;1)</m:t>
                    </m:r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2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52881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3D plot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1" y="1761689"/>
            <a:ext cx="10131425" cy="50963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h = 3:0.2:7;</a:t>
            </a:r>
          </a:p>
          <a:p>
            <a:pPr marL="0" indent="0">
              <a:buNone/>
            </a:pPr>
            <a:r>
              <a:rPr lang="en-US" dirty="0"/>
              <a:t>v = 0.1:0.1:2.5;</a:t>
            </a:r>
          </a:p>
          <a:p>
            <a:pPr marL="0" indent="0">
              <a:buNone/>
            </a:pPr>
            <a:r>
              <a:rPr lang="en-US" dirty="0" err="1"/>
              <a:t>vyska</a:t>
            </a:r>
            <a:r>
              <a:rPr lang="en-US" dirty="0"/>
              <a:t> = min(max(8.5 * </a:t>
            </a:r>
            <a:r>
              <a:rPr lang="en-US" dirty="0" err="1"/>
              <a:t>exp</a:t>
            </a:r>
            <a:r>
              <a:rPr lang="en-US" dirty="0"/>
              <a:t>(0.6 * h - 6) - 0.15,0), 1);</a:t>
            </a:r>
          </a:p>
          <a:p>
            <a:pPr marL="0" indent="0">
              <a:buNone/>
            </a:pPr>
            <a:r>
              <a:rPr lang="en-US" dirty="0" err="1"/>
              <a:t>rychlost</a:t>
            </a:r>
            <a:r>
              <a:rPr lang="en-US" dirty="0"/>
              <a:t> = min(max(8.5 * </a:t>
            </a:r>
            <a:r>
              <a:rPr lang="en-US" dirty="0" err="1"/>
              <a:t>exp</a:t>
            </a:r>
            <a:r>
              <a:rPr lang="en-US" dirty="0"/>
              <a:t>(1.2 * v - 4.3) - 0.15, 0), 1);</a:t>
            </a:r>
          </a:p>
          <a:p>
            <a:pPr marL="0" indent="0">
              <a:buNone/>
            </a:pPr>
            <a:r>
              <a:rPr lang="en-US" dirty="0" err="1"/>
              <a:t>fng</a:t>
            </a:r>
            <a:r>
              <a:rPr lang="en-US" dirty="0"/>
              <a:t> = </a:t>
            </a:r>
            <a:r>
              <a:rPr lang="en-US" dirty="0" err="1"/>
              <a:t>vyska</a:t>
            </a:r>
            <a:r>
              <a:rPr lang="en-US" dirty="0"/>
              <a:t>' * </a:t>
            </a:r>
            <a:r>
              <a:rPr lang="en-US" dirty="0" err="1"/>
              <a:t>rychlost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/>
              <a:t>plot3d(h, v, </a:t>
            </a:r>
            <a:r>
              <a:rPr lang="en-US" dirty="0" err="1"/>
              <a:t>fng</a:t>
            </a:r>
            <a:r>
              <a:rPr lang="en-US" dirty="0"/>
              <a:t>, alpha=0, theta=270);</a:t>
            </a:r>
          </a:p>
          <a:p>
            <a:pPr marL="0" indent="0">
              <a:buNone/>
            </a:pPr>
            <a:r>
              <a:rPr lang="en-US" dirty="0" err="1"/>
              <a:t>xlabel</a:t>
            </a:r>
            <a:r>
              <a:rPr lang="en-US" dirty="0"/>
              <a:t>("high of flooding [m]", "</a:t>
            </a:r>
            <a:r>
              <a:rPr lang="en-US" dirty="0" err="1"/>
              <a:t>fontsize</a:t>
            </a:r>
            <a:r>
              <a:rPr lang="en-US" dirty="0"/>
              <a:t>", 3);</a:t>
            </a:r>
          </a:p>
          <a:p>
            <a:pPr marL="0" indent="0">
              <a:buNone/>
            </a:pPr>
            <a:r>
              <a:rPr lang="en-US" dirty="0" err="1"/>
              <a:t>ylabel</a:t>
            </a:r>
            <a:r>
              <a:rPr lang="en-US" dirty="0"/>
              <a:t>("speed water of rising [m/</a:t>
            </a:r>
            <a:r>
              <a:rPr lang="en-US" dirty="0" err="1"/>
              <a:t>hod</a:t>
            </a:r>
            <a:r>
              <a:rPr lang="en-US" dirty="0"/>
              <a:t>]", "</a:t>
            </a:r>
            <a:r>
              <a:rPr lang="en-US" dirty="0" err="1"/>
              <a:t>fontsize</a:t>
            </a:r>
            <a:r>
              <a:rPr lang="en-US" dirty="0"/>
              <a:t>", 3);</a:t>
            </a:r>
          </a:p>
          <a:p>
            <a:pPr marL="0" indent="0">
              <a:buNone/>
            </a:pPr>
            <a:r>
              <a:rPr lang="en-US" dirty="0" err="1"/>
              <a:t>zlabel</a:t>
            </a:r>
            <a:r>
              <a:rPr lang="en-US" dirty="0"/>
              <a:t>("mortality", "</a:t>
            </a:r>
            <a:r>
              <a:rPr lang="en-US" dirty="0" err="1"/>
              <a:t>fontsize</a:t>
            </a:r>
            <a:r>
              <a:rPr lang="en-US" dirty="0"/>
              <a:t>", 3);</a:t>
            </a:r>
          </a:p>
          <a:p>
            <a:pPr marL="0" indent="0">
              <a:buNone/>
            </a:pPr>
            <a:r>
              <a:rPr lang="en-US" dirty="0"/>
              <a:t>title("Dependence of mortality on speed of water raising", "</a:t>
            </a:r>
            <a:r>
              <a:rPr lang="en-US" dirty="0" err="1"/>
              <a:t>fontsize</a:t>
            </a:r>
            <a:r>
              <a:rPr lang="en-US" dirty="0"/>
              <a:t>", 6);</a:t>
            </a:r>
          </a:p>
          <a:p>
            <a:pPr marL="0" indent="0">
              <a:buNone/>
            </a:pPr>
            <a:r>
              <a:rPr lang="en-US" dirty="0"/>
              <a:t>e = </a:t>
            </a:r>
            <a:r>
              <a:rPr lang="en-US" dirty="0" err="1"/>
              <a:t>gce</a:t>
            </a:r>
            <a:r>
              <a:rPr lang="en-US" dirty="0"/>
              <a:t>();        		// Get current entity handle.</a:t>
            </a:r>
          </a:p>
          <a:p>
            <a:pPr marL="0" indent="0">
              <a:buNone/>
            </a:pPr>
            <a:r>
              <a:rPr lang="en-US" dirty="0" err="1"/>
              <a:t>e.color_flag</a:t>
            </a:r>
            <a:r>
              <a:rPr lang="en-US" dirty="0"/>
              <a:t> = 1; 	// Color according to z</a:t>
            </a:r>
          </a:p>
          <a:p>
            <a:pPr marL="0" indent="0">
              <a:buNone/>
            </a:pPr>
            <a:r>
              <a:rPr lang="en-US" dirty="0"/>
              <a:t>f = </a:t>
            </a:r>
            <a:r>
              <a:rPr lang="en-US" dirty="0" err="1"/>
              <a:t>gcf</a:t>
            </a:r>
            <a:r>
              <a:rPr lang="en-US" dirty="0"/>
              <a:t>();</a:t>
            </a:r>
          </a:p>
          <a:p>
            <a:pPr marL="0" indent="0">
              <a:buNone/>
            </a:pPr>
            <a:r>
              <a:rPr lang="en-US" dirty="0" err="1"/>
              <a:t>f.color_map</a:t>
            </a:r>
            <a:r>
              <a:rPr lang="en-US" dirty="0"/>
              <a:t> = </a:t>
            </a:r>
            <a:r>
              <a:rPr lang="en-US" dirty="0" err="1"/>
              <a:t>jetcolormap</a:t>
            </a:r>
            <a:r>
              <a:rPr lang="en-US" dirty="0"/>
              <a:t>(32);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1438" y="8389"/>
            <a:ext cx="6566747" cy="3708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4297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be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TM03457452[[fn=Nebesa]]</Template>
  <TotalTime>545</TotalTime>
  <Words>980</Words>
  <Application>Microsoft Office PowerPoint</Application>
  <PresentationFormat>Širokoúhlá obrazovka</PresentationFormat>
  <Paragraphs>163</Paragraphs>
  <Slides>22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SFTT0800</vt:lpstr>
      <vt:lpstr>Symbol</vt:lpstr>
      <vt:lpstr>Nebe</vt:lpstr>
      <vt:lpstr>Networks II Computation Software</vt:lpstr>
      <vt:lpstr>Basics of usage of computational software</vt:lpstr>
      <vt:lpstr>Computation packages - What is available</vt:lpstr>
      <vt:lpstr>Scilab usage, principles … by example understanding effectivity of systEm in time</vt:lpstr>
      <vt:lpstr>Scilab scriPt</vt:lpstr>
      <vt:lpstr>Critical vulnerability of networks with different spectral radius</vt:lpstr>
      <vt:lpstr>SciLab script</vt:lpstr>
      <vt:lpstr>Example 3d graph – dependence of mortality on speed of flow and high of the flooding</vt:lpstr>
      <vt:lpstr>3D plot</vt:lpstr>
      <vt:lpstr>Networks</vt:lpstr>
      <vt:lpstr>Network to Experiment With</vt:lpstr>
      <vt:lpstr>Numerical representation of the network</vt:lpstr>
      <vt:lpstr>Numeric solution of networks in Scilab</vt:lpstr>
      <vt:lpstr>Capacity problem and Shortest path</vt:lpstr>
      <vt:lpstr>Using software R</vt:lpstr>
      <vt:lpstr>Edge list</vt:lpstr>
      <vt:lpstr>GraphML</vt:lpstr>
      <vt:lpstr>graphML - constructors</vt:lpstr>
      <vt:lpstr>GRAPHML – Constructors II</vt:lpstr>
      <vt:lpstr>Whole GraphML file for experimental network</vt:lpstr>
      <vt:lpstr>R script to compute the file</vt:lpstr>
      <vt:lpstr>Generated graph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Networks II Computation Packages</dc:title>
  <dc:creator>Senovsky Pavel</dc:creator>
  <cp:lastModifiedBy>Senovsky Pavel</cp:lastModifiedBy>
  <cp:revision>79</cp:revision>
  <dcterms:created xsi:type="dcterms:W3CDTF">2016-03-26T07:30:06Z</dcterms:created>
  <dcterms:modified xsi:type="dcterms:W3CDTF">2016-03-27T07:38:23Z</dcterms:modified>
</cp:coreProperties>
</file>