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80" r:id="rId8"/>
    <p:sldId id="281" r:id="rId9"/>
    <p:sldId id="261" r:id="rId10"/>
    <p:sldId id="262" r:id="rId11"/>
    <p:sldId id="263" r:id="rId12"/>
    <p:sldId id="282" r:id="rId13"/>
    <p:sldId id="264" r:id="rId14"/>
    <p:sldId id="265" r:id="rId15"/>
    <p:sldId id="266" r:id="rId16"/>
    <p:sldId id="267" r:id="rId17"/>
    <p:sldId id="268" r:id="rId18"/>
    <p:sldId id="283" r:id="rId19"/>
    <p:sldId id="269" r:id="rId20"/>
    <p:sldId id="270" r:id="rId21"/>
    <p:sldId id="271" r:id="rId22"/>
    <p:sldId id="272" r:id="rId23"/>
    <p:sldId id="273" r:id="rId24"/>
    <p:sldId id="275" r:id="rId25"/>
    <p:sldId id="276" r:id="rId26"/>
    <p:sldId id="277" r:id="rId27"/>
    <p:sldId id="27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8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D94C4-7F6C-4D62-9A66-CBA964CAE94B}" type="doc">
      <dgm:prSet loTypeId="urn:microsoft.com/office/officeart/2005/8/layout/hierarchy2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C61AD352-8FE4-4359-83E0-DD0466985D20}">
      <dgm:prSet/>
      <dgm:spPr/>
      <dgm:t>
        <a:bodyPr/>
        <a:lstStyle/>
        <a:p>
          <a:r>
            <a:rPr lang="en-US"/>
            <a:t>Statement of the problem</a:t>
          </a:r>
        </a:p>
      </dgm:t>
    </dgm:pt>
    <dgm:pt modelId="{21EB3192-82AA-4D9F-BFE9-B69141BE9F75}" type="parTrans" cxnId="{8DC8867B-718A-4710-A29F-1CCF56AEF1BB}">
      <dgm:prSet/>
      <dgm:spPr/>
      <dgm:t>
        <a:bodyPr/>
        <a:lstStyle/>
        <a:p>
          <a:endParaRPr lang="en-US"/>
        </a:p>
      </dgm:t>
    </dgm:pt>
    <dgm:pt modelId="{2647CEC0-824B-47F7-8567-29F3B0C2D10B}" type="sibTrans" cxnId="{8DC8867B-718A-4710-A29F-1CCF56AEF1BB}">
      <dgm:prSet/>
      <dgm:spPr/>
      <dgm:t>
        <a:bodyPr/>
        <a:lstStyle/>
        <a:p>
          <a:endParaRPr lang="en-US"/>
        </a:p>
      </dgm:t>
    </dgm:pt>
    <dgm:pt modelId="{26EC41D7-DDE3-468F-8C3C-B1D9B2DE8669}">
      <dgm:prSet/>
      <dgm:spPr/>
      <dgm:t>
        <a:bodyPr/>
        <a:lstStyle/>
        <a:p>
          <a:r>
            <a:rPr lang="en-US"/>
            <a:t>Information gathering</a:t>
          </a:r>
        </a:p>
      </dgm:t>
    </dgm:pt>
    <dgm:pt modelId="{2CB78F43-DAA1-4548-A58B-396035474921}" type="parTrans" cxnId="{11120A9A-B039-4B37-820B-31BC11A44BE3}">
      <dgm:prSet/>
      <dgm:spPr/>
      <dgm:t>
        <a:bodyPr/>
        <a:lstStyle/>
        <a:p>
          <a:endParaRPr lang="en-US"/>
        </a:p>
      </dgm:t>
    </dgm:pt>
    <dgm:pt modelId="{CF719EF8-AEB2-42DD-A05D-BB6E559238E2}" type="sibTrans" cxnId="{11120A9A-B039-4B37-820B-31BC11A44BE3}">
      <dgm:prSet/>
      <dgm:spPr/>
      <dgm:t>
        <a:bodyPr/>
        <a:lstStyle/>
        <a:p>
          <a:endParaRPr lang="en-US"/>
        </a:p>
      </dgm:t>
    </dgm:pt>
    <dgm:pt modelId="{E3A91CD3-A724-490F-BA47-9C4EB6F3EB28}">
      <dgm:prSet/>
      <dgm:spPr/>
      <dgm:t>
        <a:bodyPr/>
        <a:lstStyle/>
        <a:p>
          <a:r>
            <a:rPr lang="en-US" dirty="0"/>
            <a:t>Analytic information</a:t>
          </a:r>
        </a:p>
      </dgm:t>
    </dgm:pt>
    <dgm:pt modelId="{08956866-9EE7-42CE-B174-993D81E620E2}" type="parTrans" cxnId="{03CD1251-0D5D-4401-96E1-81BBF74E588A}">
      <dgm:prSet/>
      <dgm:spPr/>
      <dgm:t>
        <a:bodyPr/>
        <a:lstStyle/>
        <a:p>
          <a:endParaRPr lang="en-US"/>
        </a:p>
      </dgm:t>
    </dgm:pt>
    <dgm:pt modelId="{00EB9F07-509E-4749-82D7-C28E09824687}" type="sibTrans" cxnId="{03CD1251-0D5D-4401-96E1-81BBF74E588A}">
      <dgm:prSet/>
      <dgm:spPr/>
      <dgm:t>
        <a:bodyPr/>
        <a:lstStyle/>
        <a:p>
          <a:endParaRPr lang="en-US"/>
        </a:p>
      </dgm:t>
    </dgm:pt>
    <dgm:pt modelId="{B89AD968-CDAE-4775-9DFA-5FFB9C92CE3F}">
      <dgm:prSet/>
      <dgm:spPr/>
      <dgm:t>
        <a:bodyPr/>
        <a:lstStyle/>
        <a:p>
          <a:r>
            <a:rPr lang="en-US"/>
            <a:t>Thematic information</a:t>
          </a:r>
        </a:p>
      </dgm:t>
    </dgm:pt>
    <dgm:pt modelId="{C8B0A39A-DFFA-441C-A910-0BEDAF5D3B81}" type="parTrans" cxnId="{4B3FD16B-7693-48DC-AF35-243E78631B78}">
      <dgm:prSet/>
      <dgm:spPr/>
      <dgm:t>
        <a:bodyPr/>
        <a:lstStyle/>
        <a:p>
          <a:endParaRPr lang="en-US"/>
        </a:p>
      </dgm:t>
    </dgm:pt>
    <dgm:pt modelId="{CC780292-6C85-4022-BB89-29C68AB2E311}" type="sibTrans" cxnId="{4B3FD16B-7693-48DC-AF35-243E78631B78}">
      <dgm:prSet/>
      <dgm:spPr/>
      <dgm:t>
        <a:bodyPr/>
        <a:lstStyle/>
        <a:p>
          <a:endParaRPr lang="en-US"/>
        </a:p>
      </dgm:t>
    </dgm:pt>
    <dgm:pt modelId="{68614EE6-3DC7-481D-9F18-60F74847D95B}">
      <dgm:prSet/>
      <dgm:spPr/>
      <dgm:t>
        <a:bodyPr/>
        <a:lstStyle/>
        <a:p>
          <a:r>
            <a:rPr lang="en-US"/>
            <a:t>Utility evaluation</a:t>
          </a:r>
        </a:p>
      </dgm:t>
    </dgm:pt>
    <dgm:pt modelId="{05176468-2157-48F6-9D08-E33E598D325B}" type="parTrans" cxnId="{4FD68DC0-826E-44E4-BD66-A0153F419D45}">
      <dgm:prSet/>
      <dgm:spPr/>
      <dgm:t>
        <a:bodyPr/>
        <a:lstStyle/>
        <a:p>
          <a:endParaRPr lang="en-US"/>
        </a:p>
      </dgm:t>
    </dgm:pt>
    <dgm:pt modelId="{A8365C8D-A573-400E-B72C-80511003429E}" type="sibTrans" cxnId="{4FD68DC0-826E-44E4-BD66-A0153F419D45}">
      <dgm:prSet/>
      <dgm:spPr/>
      <dgm:t>
        <a:bodyPr/>
        <a:lstStyle/>
        <a:p>
          <a:endParaRPr lang="en-US"/>
        </a:p>
      </dgm:t>
    </dgm:pt>
    <dgm:pt modelId="{AAA0D106-B7E0-4A27-9B79-108A5D0474EA}">
      <dgm:prSet/>
      <dgm:spPr/>
      <dgm:t>
        <a:bodyPr/>
        <a:lstStyle/>
        <a:p>
          <a:r>
            <a:rPr lang="en-US"/>
            <a:t>Risk evaluation</a:t>
          </a:r>
        </a:p>
      </dgm:t>
    </dgm:pt>
    <dgm:pt modelId="{7ADD9CC3-D159-40E7-ACBF-FEA166F15402}" type="parTrans" cxnId="{84608291-31C4-45C5-BFFD-94DC3B1E58E5}">
      <dgm:prSet/>
      <dgm:spPr/>
      <dgm:t>
        <a:bodyPr/>
        <a:lstStyle/>
        <a:p>
          <a:endParaRPr lang="en-US"/>
        </a:p>
      </dgm:t>
    </dgm:pt>
    <dgm:pt modelId="{D6D2AD4A-8640-44DA-98B7-20DCFACDEB3C}" type="sibTrans" cxnId="{84608291-31C4-45C5-BFFD-94DC3B1E58E5}">
      <dgm:prSet/>
      <dgm:spPr/>
      <dgm:t>
        <a:bodyPr/>
        <a:lstStyle/>
        <a:p>
          <a:endParaRPr lang="en-US"/>
        </a:p>
      </dgm:t>
    </dgm:pt>
    <dgm:pt modelId="{F7F44EBC-52DB-4946-B144-EB68ABC8AF94}">
      <dgm:prSet/>
      <dgm:spPr/>
      <dgm:t>
        <a:bodyPr/>
        <a:lstStyle/>
        <a:p>
          <a:r>
            <a:rPr lang="en-US" dirty="0"/>
            <a:t>Final evaluation</a:t>
          </a:r>
        </a:p>
      </dgm:t>
    </dgm:pt>
    <dgm:pt modelId="{18269499-C721-43A9-B0F2-BC89BB817844}" type="parTrans" cxnId="{7EF83592-38E2-42BD-8894-5B87AF0B266F}">
      <dgm:prSet/>
      <dgm:spPr/>
      <dgm:t>
        <a:bodyPr/>
        <a:lstStyle/>
        <a:p>
          <a:endParaRPr lang="en-US"/>
        </a:p>
      </dgm:t>
    </dgm:pt>
    <dgm:pt modelId="{7AFCDE6D-18E8-4FA5-AE1D-C6F682EDF6AF}" type="sibTrans" cxnId="{7EF83592-38E2-42BD-8894-5B87AF0B266F}">
      <dgm:prSet/>
      <dgm:spPr/>
      <dgm:t>
        <a:bodyPr/>
        <a:lstStyle/>
        <a:p>
          <a:endParaRPr lang="en-US"/>
        </a:p>
      </dgm:t>
    </dgm:pt>
    <dgm:pt modelId="{C6DC8CA4-5532-4E2A-90D4-B18A1B9DFDED}">
      <dgm:prSet/>
      <dgm:spPr/>
      <dgm:t>
        <a:bodyPr/>
        <a:lstStyle/>
        <a:p>
          <a:r>
            <a:rPr lang="en-US"/>
            <a:t>Formulation of recomendations</a:t>
          </a:r>
        </a:p>
      </dgm:t>
    </dgm:pt>
    <dgm:pt modelId="{A1837E76-97D1-46F4-B9F2-0A4551C80D62}" type="parTrans" cxnId="{18B04CE0-3A39-45CF-AB7C-F5194D288347}">
      <dgm:prSet/>
      <dgm:spPr/>
      <dgm:t>
        <a:bodyPr/>
        <a:lstStyle/>
        <a:p>
          <a:endParaRPr lang="en-US"/>
        </a:p>
      </dgm:t>
    </dgm:pt>
    <dgm:pt modelId="{9D6C1809-DCAF-46AD-911C-46648DC38D92}" type="sibTrans" cxnId="{18B04CE0-3A39-45CF-AB7C-F5194D288347}">
      <dgm:prSet/>
      <dgm:spPr/>
      <dgm:t>
        <a:bodyPr/>
        <a:lstStyle/>
        <a:p>
          <a:endParaRPr lang="en-US"/>
        </a:p>
      </dgm:t>
    </dgm:pt>
    <dgm:pt modelId="{22E0E820-69CE-4E0B-A195-FA27D4A29D9E}" type="pres">
      <dgm:prSet presAssocID="{CE8D94C4-7F6C-4D62-9A66-CBA964CAE94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23738C9-1D87-43D4-A8D9-60770EDECC9A}" type="pres">
      <dgm:prSet presAssocID="{C61AD352-8FE4-4359-83E0-DD0466985D20}" presName="root1" presStyleCnt="0"/>
      <dgm:spPr/>
    </dgm:pt>
    <dgm:pt modelId="{CAE61E21-A31B-4079-B400-7AA35A19B078}" type="pres">
      <dgm:prSet presAssocID="{C61AD352-8FE4-4359-83E0-DD0466985D20}" presName="LevelOneTextNode" presStyleLbl="node0" presStyleIdx="0" presStyleCnt="6" custScaleX="165827">
        <dgm:presLayoutVars>
          <dgm:chPref val="3"/>
        </dgm:presLayoutVars>
      </dgm:prSet>
      <dgm:spPr/>
    </dgm:pt>
    <dgm:pt modelId="{4716410F-6C2C-4A91-BD6D-1CC47633D0BE}" type="pres">
      <dgm:prSet presAssocID="{C61AD352-8FE4-4359-83E0-DD0466985D20}" presName="level2hierChild" presStyleCnt="0"/>
      <dgm:spPr/>
    </dgm:pt>
    <dgm:pt modelId="{99614767-27F9-45A0-8EB3-4B3796112D31}" type="pres">
      <dgm:prSet presAssocID="{26EC41D7-DDE3-468F-8C3C-B1D9B2DE8669}" presName="root1" presStyleCnt="0"/>
      <dgm:spPr/>
    </dgm:pt>
    <dgm:pt modelId="{D6E6DE5B-A93A-41F1-A69F-5B03D03DEEE5}" type="pres">
      <dgm:prSet presAssocID="{26EC41D7-DDE3-468F-8C3C-B1D9B2DE8669}" presName="LevelOneTextNode" presStyleLbl="node0" presStyleIdx="1" presStyleCnt="6" custScaleX="164166">
        <dgm:presLayoutVars>
          <dgm:chPref val="3"/>
        </dgm:presLayoutVars>
      </dgm:prSet>
      <dgm:spPr/>
    </dgm:pt>
    <dgm:pt modelId="{AC915764-BB19-4283-A326-191C2009D6E5}" type="pres">
      <dgm:prSet presAssocID="{26EC41D7-DDE3-468F-8C3C-B1D9B2DE8669}" presName="level2hierChild" presStyleCnt="0"/>
      <dgm:spPr/>
    </dgm:pt>
    <dgm:pt modelId="{7E7B81BA-5774-441F-8923-A9074BB2A86F}" type="pres">
      <dgm:prSet presAssocID="{08956866-9EE7-42CE-B174-993D81E620E2}" presName="conn2-1" presStyleLbl="parChTrans1D2" presStyleIdx="0" presStyleCnt="2"/>
      <dgm:spPr/>
    </dgm:pt>
    <dgm:pt modelId="{8A1FD845-C45E-45B2-B4B2-1BE8BE4890E9}" type="pres">
      <dgm:prSet presAssocID="{08956866-9EE7-42CE-B174-993D81E620E2}" presName="connTx" presStyleLbl="parChTrans1D2" presStyleIdx="0" presStyleCnt="2"/>
      <dgm:spPr/>
    </dgm:pt>
    <dgm:pt modelId="{F9599842-4C51-4DDF-9846-76589BC31F04}" type="pres">
      <dgm:prSet presAssocID="{E3A91CD3-A724-490F-BA47-9C4EB6F3EB28}" presName="root2" presStyleCnt="0"/>
      <dgm:spPr/>
    </dgm:pt>
    <dgm:pt modelId="{17EAFE8B-92DC-406D-A22D-5EF6192F33CF}" type="pres">
      <dgm:prSet presAssocID="{E3A91CD3-A724-490F-BA47-9C4EB6F3EB28}" presName="LevelTwoTextNode" presStyleLbl="node2" presStyleIdx="0" presStyleCnt="2">
        <dgm:presLayoutVars>
          <dgm:chPref val="3"/>
        </dgm:presLayoutVars>
      </dgm:prSet>
      <dgm:spPr/>
    </dgm:pt>
    <dgm:pt modelId="{99344CC3-4FC5-4552-A581-1C391D6F0C94}" type="pres">
      <dgm:prSet presAssocID="{E3A91CD3-A724-490F-BA47-9C4EB6F3EB28}" presName="level3hierChild" presStyleCnt="0"/>
      <dgm:spPr/>
    </dgm:pt>
    <dgm:pt modelId="{D8644880-1B9E-4DF0-A2D7-2FAF7CAF75DD}" type="pres">
      <dgm:prSet presAssocID="{C8B0A39A-DFFA-441C-A910-0BEDAF5D3B81}" presName="conn2-1" presStyleLbl="parChTrans1D2" presStyleIdx="1" presStyleCnt="2"/>
      <dgm:spPr/>
    </dgm:pt>
    <dgm:pt modelId="{4E8BCD2C-1E42-4308-BD5E-3300BBB6428D}" type="pres">
      <dgm:prSet presAssocID="{C8B0A39A-DFFA-441C-A910-0BEDAF5D3B81}" presName="connTx" presStyleLbl="parChTrans1D2" presStyleIdx="1" presStyleCnt="2"/>
      <dgm:spPr/>
    </dgm:pt>
    <dgm:pt modelId="{6703A9DA-41F0-4E06-A5CC-A4F3F8399C57}" type="pres">
      <dgm:prSet presAssocID="{B89AD968-CDAE-4775-9DFA-5FFB9C92CE3F}" presName="root2" presStyleCnt="0"/>
      <dgm:spPr/>
    </dgm:pt>
    <dgm:pt modelId="{27856D2C-BFF3-4DD6-A4A6-35BF88FA8E23}" type="pres">
      <dgm:prSet presAssocID="{B89AD968-CDAE-4775-9DFA-5FFB9C92CE3F}" presName="LevelTwoTextNode" presStyleLbl="node2" presStyleIdx="1" presStyleCnt="2">
        <dgm:presLayoutVars>
          <dgm:chPref val="3"/>
        </dgm:presLayoutVars>
      </dgm:prSet>
      <dgm:spPr/>
    </dgm:pt>
    <dgm:pt modelId="{4E87107B-B5CB-4787-89D0-88EDDC5FA2EE}" type="pres">
      <dgm:prSet presAssocID="{B89AD968-CDAE-4775-9DFA-5FFB9C92CE3F}" presName="level3hierChild" presStyleCnt="0"/>
      <dgm:spPr/>
    </dgm:pt>
    <dgm:pt modelId="{89FBDC51-EE23-41F3-B510-ADA6E10124FF}" type="pres">
      <dgm:prSet presAssocID="{68614EE6-3DC7-481D-9F18-60F74847D95B}" presName="root1" presStyleCnt="0"/>
      <dgm:spPr/>
    </dgm:pt>
    <dgm:pt modelId="{9CC7D181-0D57-44B5-916C-DDCBAD63E814}" type="pres">
      <dgm:prSet presAssocID="{68614EE6-3DC7-481D-9F18-60F74847D95B}" presName="LevelOneTextNode" presStyleLbl="node0" presStyleIdx="2" presStyleCnt="6" custScaleX="163984">
        <dgm:presLayoutVars>
          <dgm:chPref val="3"/>
        </dgm:presLayoutVars>
      </dgm:prSet>
      <dgm:spPr/>
    </dgm:pt>
    <dgm:pt modelId="{68AC7968-E3AB-4206-9EFE-8B377E77A1B4}" type="pres">
      <dgm:prSet presAssocID="{68614EE6-3DC7-481D-9F18-60F74847D95B}" presName="level2hierChild" presStyleCnt="0"/>
      <dgm:spPr/>
    </dgm:pt>
    <dgm:pt modelId="{CF966111-48AE-427E-B4FE-4F2F893E4636}" type="pres">
      <dgm:prSet presAssocID="{AAA0D106-B7E0-4A27-9B79-108A5D0474EA}" presName="root1" presStyleCnt="0"/>
      <dgm:spPr/>
    </dgm:pt>
    <dgm:pt modelId="{84C86C27-BA34-49E6-BB19-2337A1978951}" type="pres">
      <dgm:prSet presAssocID="{AAA0D106-B7E0-4A27-9B79-108A5D0474EA}" presName="LevelOneTextNode" presStyleLbl="node0" presStyleIdx="3" presStyleCnt="6" custScaleX="164332">
        <dgm:presLayoutVars>
          <dgm:chPref val="3"/>
        </dgm:presLayoutVars>
      </dgm:prSet>
      <dgm:spPr/>
    </dgm:pt>
    <dgm:pt modelId="{6A16423E-A714-460F-89FE-5A9D368C1F3E}" type="pres">
      <dgm:prSet presAssocID="{AAA0D106-B7E0-4A27-9B79-108A5D0474EA}" presName="level2hierChild" presStyleCnt="0"/>
      <dgm:spPr/>
    </dgm:pt>
    <dgm:pt modelId="{EAB55105-BAE7-4E2E-9DD9-EAEB9B960252}" type="pres">
      <dgm:prSet presAssocID="{F7F44EBC-52DB-4946-B144-EB68ABC8AF94}" presName="root1" presStyleCnt="0"/>
      <dgm:spPr/>
    </dgm:pt>
    <dgm:pt modelId="{49532BB8-FB1D-451B-BE17-81BA64A245ED}" type="pres">
      <dgm:prSet presAssocID="{F7F44EBC-52DB-4946-B144-EB68ABC8AF94}" presName="LevelOneTextNode" presStyleLbl="node0" presStyleIdx="4" presStyleCnt="6" custScaleX="166204">
        <dgm:presLayoutVars>
          <dgm:chPref val="3"/>
        </dgm:presLayoutVars>
      </dgm:prSet>
      <dgm:spPr/>
    </dgm:pt>
    <dgm:pt modelId="{0F9CC0B0-0767-43B3-8F31-72652B36D702}" type="pres">
      <dgm:prSet presAssocID="{F7F44EBC-52DB-4946-B144-EB68ABC8AF94}" presName="level2hierChild" presStyleCnt="0"/>
      <dgm:spPr/>
    </dgm:pt>
    <dgm:pt modelId="{851B1144-0CD8-426C-9734-D98195C267D4}" type="pres">
      <dgm:prSet presAssocID="{C6DC8CA4-5532-4E2A-90D4-B18A1B9DFDED}" presName="root1" presStyleCnt="0"/>
      <dgm:spPr/>
    </dgm:pt>
    <dgm:pt modelId="{43521DE0-05D3-450D-AD32-91FDDBF16153}" type="pres">
      <dgm:prSet presAssocID="{C6DC8CA4-5532-4E2A-90D4-B18A1B9DFDED}" presName="LevelOneTextNode" presStyleLbl="node0" presStyleIdx="5" presStyleCnt="6" custScaleX="168770">
        <dgm:presLayoutVars>
          <dgm:chPref val="3"/>
        </dgm:presLayoutVars>
      </dgm:prSet>
      <dgm:spPr/>
    </dgm:pt>
    <dgm:pt modelId="{7F53E424-6650-43A1-841A-EFD584B4C913}" type="pres">
      <dgm:prSet presAssocID="{C6DC8CA4-5532-4E2A-90D4-B18A1B9DFDED}" presName="level2hierChild" presStyleCnt="0"/>
      <dgm:spPr/>
    </dgm:pt>
  </dgm:ptLst>
  <dgm:cxnLst>
    <dgm:cxn modelId="{8A35C30F-E745-4FF6-9B07-909D8205F2D5}" type="presOf" srcId="{68614EE6-3DC7-481D-9F18-60F74847D95B}" destId="{9CC7D181-0D57-44B5-916C-DDCBAD63E814}" srcOrd="0" destOrd="0" presId="urn:microsoft.com/office/officeart/2005/8/layout/hierarchy2"/>
    <dgm:cxn modelId="{46FC741A-E202-42F7-8DA6-D3EE93261742}" type="presOf" srcId="{CE8D94C4-7F6C-4D62-9A66-CBA964CAE94B}" destId="{22E0E820-69CE-4E0B-A195-FA27D4A29D9E}" srcOrd="0" destOrd="0" presId="urn:microsoft.com/office/officeart/2005/8/layout/hierarchy2"/>
    <dgm:cxn modelId="{C4CD6721-57F8-4325-A5EF-66CBE52DEB20}" type="presOf" srcId="{C8B0A39A-DFFA-441C-A910-0BEDAF5D3B81}" destId="{4E8BCD2C-1E42-4308-BD5E-3300BBB6428D}" srcOrd="1" destOrd="0" presId="urn:microsoft.com/office/officeart/2005/8/layout/hierarchy2"/>
    <dgm:cxn modelId="{168E9A41-03A6-4210-9A64-44F08998C8B5}" type="presOf" srcId="{26EC41D7-DDE3-468F-8C3C-B1D9B2DE8669}" destId="{D6E6DE5B-A93A-41F1-A69F-5B03D03DEEE5}" srcOrd="0" destOrd="0" presId="urn:microsoft.com/office/officeart/2005/8/layout/hierarchy2"/>
    <dgm:cxn modelId="{04D2374F-F302-4898-B9DF-C0283D0A4B0B}" type="presOf" srcId="{B89AD968-CDAE-4775-9DFA-5FFB9C92CE3F}" destId="{27856D2C-BFF3-4DD6-A4A6-35BF88FA8E23}" srcOrd="0" destOrd="0" presId="urn:microsoft.com/office/officeart/2005/8/layout/hierarchy2"/>
    <dgm:cxn modelId="{03CD1251-0D5D-4401-96E1-81BBF74E588A}" srcId="{26EC41D7-DDE3-468F-8C3C-B1D9B2DE8669}" destId="{E3A91CD3-A724-490F-BA47-9C4EB6F3EB28}" srcOrd="0" destOrd="0" parTransId="{08956866-9EE7-42CE-B174-993D81E620E2}" sibTransId="{00EB9F07-509E-4749-82D7-C28E09824687}"/>
    <dgm:cxn modelId="{4B3FD16B-7693-48DC-AF35-243E78631B78}" srcId="{26EC41D7-DDE3-468F-8C3C-B1D9B2DE8669}" destId="{B89AD968-CDAE-4775-9DFA-5FFB9C92CE3F}" srcOrd="1" destOrd="0" parTransId="{C8B0A39A-DFFA-441C-A910-0BEDAF5D3B81}" sibTransId="{CC780292-6C85-4022-BB89-29C68AB2E311}"/>
    <dgm:cxn modelId="{8DC8867B-718A-4710-A29F-1CCF56AEF1BB}" srcId="{CE8D94C4-7F6C-4D62-9A66-CBA964CAE94B}" destId="{C61AD352-8FE4-4359-83E0-DD0466985D20}" srcOrd="0" destOrd="0" parTransId="{21EB3192-82AA-4D9F-BFE9-B69141BE9F75}" sibTransId="{2647CEC0-824B-47F7-8567-29F3B0C2D10B}"/>
    <dgm:cxn modelId="{4E43DB7E-45DB-4EB8-AC3F-F4DA14670D52}" type="presOf" srcId="{C8B0A39A-DFFA-441C-A910-0BEDAF5D3B81}" destId="{D8644880-1B9E-4DF0-A2D7-2FAF7CAF75DD}" srcOrd="0" destOrd="0" presId="urn:microsoft.com/office/officeart/2005/8/layout/hierarchy2"/>
    <dgm:cxn modelId="{84608291-31C4-45C5-BFFD-94DC3B1E58E5}" srcId="{CE8D94C4-7F6C-4D62-9A66-CBA964CAE94B}" destId="{AAA0D106-B7E0-4A27-9B79-108A5D0474EA}" srcOrd="3" destOrd="0" parTransId="{7ADD9CC3-D159-40E7-ACBF-FEA166F15402}" sibTransId="{D6D2AD4A-8640-44DA-98B7-20DCFACDEB3C}"/>
    <dgm:cxn modelId="{7EF83592-38E2-42BD-8894-5B87AF0B266F}" srcId="{CE8D94C4-7F6C-4D62-9A66-CBA964CAE94B}" destId="{F7F44EBC-52DB-4946-B144-EB68ABC8AF94}" srcOrd="4" destOrd="0" parTransId="{18269499-C721-43A9-B0F2-BC89BB817844}" sibTransId="{7AFCDE6D-18E8-4FA5-AE1D-C6F682EDF6AF}"/>
    <dgm:cxn modelId="{11120A9A-B039-4B37-820B-31BC11A44BE3}" srcId="{CE8D94C4-7F6C-4D62-9A66-CBA964CAE94B}" destId="{26EC41D7-DDE3-468F-8C3C-B1D9B2DE8669}" srcOrd="1" destOrd="0" parTransId="{2CB78F43-DAA1-4548-A58B-396035474921}" sibTransId="{CF719EF8-AEB2-42DD-A05D-BB6E559238E2}"/>
    <dgm:cxn modelId="{4933549A-9A5D-49D6-BC39-7D6CD0929B1A}" type="presOf" srcId="{C6DC8CA4-5532-4E2A-90D4-B18A1B9DFDED}" destId="{43521DE0-05D3-450D-AD32-91FDDBF16153}" srcOrd="0" destOrd="0" presId="urn:microsoft.com/office/officeart/2005/8/layout/hierarchy2"/>
    <dgm:cxn modelId="{58807FAA-2E99-4B4D-BA39-8B5446513D83}" type="presOf" srcId="{AAA0D106-B7E0-4A27-9B79-108A5D0474EA}" destId="{84C86C27-BA34-49E6-BB19-2337A1978951}" srcOrd="0" destOrd="0" presId="urn:microsoft.com/office/officeart/2005/8/layout/hierarchy2"/>
    <dgm:cxn modelId="{4FD68DC0-826E-44E4-BD66-A0153F419D45}" srcId="{CE8D94C4-7F6C-4D62-9A66-CBA964CAE94B}" destId="{68614EE6-3DC7-481D-9F18-60F74847D95B}" srcOrd="2" destOrd="0" parTransId="{05176468-2157-48F6-9D08-E33E598D325B}" sibTransId="{A8365C8D-A573-400E-B72C-80511003429E}"/>
    <dgm:cxn modelId="{2DECE1CA-812F-489A-AB67-4D80A95256C4}" type="presOf" srcId="{C61AD352-8FE4-4359-83E0-DD0466985D20}" destId="{CAE61E21-A31B-4079-B400-7AA35A19B078}" srcOrd="0" destOrd="0" presId="urn:microsoft.com/office/officeart/2005/8/layout/hierarchy2"/>
    <dgm:cxn modelId="{97B158D0-CED6-4237-949F-3A7CE26AF9A4}" type="presOf" srcId="{08956866-9EE7-42CE-B174-993D81E620E2}" destId="{7E7B81BA-5774-441F-8923-A9074BB2A86F}" srcOrd="0" destOrd="0" presId="urn:microsoft.com/office/officeart/2005/8/layout/hierarchy2"/>
    <dgm:cxn modelId="{589C52D2-1645-4116-9B63-6E6C15B9F17A}" type="presOf" srcId="{08956866-9EE7-42CE-B174-993D81E620E2}" destId="{8A1FD845-C45E-45B2-B4B2-1BE8BE4890E9}" srcOrd="1" destOrd="0" presId="urn:microsoft.com/office/officeart/2005/8/layout/hierarchy2"/>
    <dgm:cxn modelId="{18B04CE0-3A39-45CF-AB7C-F5194D288347}" srcId="{CE8D94C4-7F6C-4D62-9A66-CBA964CAE94B}" destId="{C6DC8CA4-5532-4E2A-90D4-B18A1B9DFDED}" srcOrd="5" destOrd="0" parTransId="{A1837E76-97D1-46F4-B9F2-0A4551C80D62}" sibTransId="{9D6C1809-DCAF-46AD-911C-46648DC38D92}"/>
    <dgm:cxn modelId="{EFC5D9EB-B274-4828-9E30-9AF57B9CB018}" type="presOf" srcId="{E3A91CD3-A724-490F-BA47-9C4EB6F3EB28}" destId="{17EAFE8B-92DC-406D-A22D-5EF6192F33CF}" srcOrd="0" destOrd="0" presId="urn:microsoft.com/office/officeart/2005/8/layout/hierarchy2"/>
    <dgm:cxn modelId="{DB4FB8FB-9D03-4C52-869E-35AD2DC30C5C}" type="presOf" srcId="{F7F44EBC-52DB-4946-B144-EB68ABC8AF94}" destId="{49532BB8-FB1D-451B-BE17-81BA64A245ED}" srcOrd="0" destOrd="0" presId="urn:microsoft.com/office/officeart/2005/8/layout/hierarchy2"/>
    <dgm:cxn modelId="{FB48786A-7A8E-4A36-AA7F-18468944FA1B}" type="presParOf" srcId="{22E0E820-69CE-4E0B-A195-FA27D4A29D9E}" destId="{B23738C9-1D87-43D4-A8D9-60770EDECC9A}" srcOrd="0" destOrd="0" presId="urn:microsoft.com/office/officeart/2005/8/layout/hierarchy2"/>
    <dgm:cxn modelId="{79C67D4A-F59B-46CE-8AD9-BC8F097C8808}" type="presParOf" srcId="{B23738C9-1D87-43D4-A8D9-60770EDECC9A}" destId="{CAE61E21-A31B-4079-B400-7AA35A19B078}" srcOrd="0" destOrd="0" presId="urn:microsoft.com/office/officeart/2005/8/layout/hierarchy2"/>
    <dgm:cxn modelId="{32EDA314-DC40-4CCC-A44F-CB054F3451E7}" type="presParOf" srcId="{B23738C9-1D87-43D4-A8D9-60770EDECC9A}" destId="{4716410F-6C2C-4A91-BD6D-1CC47633D0BE}" srcOrd="1" destOrd="0" presId="urn:microsoft.com/office/officeart/2005/8/layout/hierarchy2"/>
    <dgm:cxn modelId="{E3C51575-DFB1-46E3-8066-55888F1A4A85}" type="presParOf" srcId="{22E0E820-69CE-4E0B-A195-FA27D4A29D9E}" destId="{99614767-27F9-45A0-8EB3-4B3796112D31}" srcOrd="1" destOrd="0" presId="urn:microsoft.com/office/officeart/2005/8/layout/hierarchy2"/>
    <dgm:cxn modelId="{4E3E6C9C-D451-4E6A-9DD9-68C8C4131C4E}" type="presParOf" srcId="{99614767-27F9-45A0-8EB3-4B3796112D31}" destId="{D6E6DE5B-A93A-41F1-A69F-5B03D03DEEE5}" srcOrd="0" destOrd="0" presId="urn:microsoft.com/office/officeart/2005/8/layout/hierarchy2"/>
    <dgm:cxn modelId="{58069615-8D7C-4ED1-8B14-5BAD13BAC669}" type="presParOf" srcId="{99614767-27F9-45A0-8EB3-4B3796112D31}" destId="{AC915764-BB19-4283-A326-191C2009D6E5}" srcOrd="1" destOrd="0" presId="urn:microsoft.com/office/officeart/2005/8/layout/hierarchy2"/>
    <dgm:cxn modelId="{F95F3C24-34EA-408B-8510-04F74BD3FED0}" type="presParOf" srcId="{AC915764-BB19-4283-A326-191C2009D6E5}" destId="{7E7B81BA-5774-441F-8923-A9074BB2A86F}" srcOrd="0" destOrd="0" presId="urn:microsoft.com/office/officeart/2005/8/layout/hierarchy2"/>
    <dgm:cxn modelId="{79F90EDA-9C96-47C0-A9C7-4D229A90E50E}" type="presParOf" srcId="{7E7B81BA-5774-441F-8923-A9074BB2A86F}" destId="{8A1FD845-C45E-45B2-B4B2-1BE8BE4890E9}" srcOrd="0" destOrd="0" presId="urn:microsoft.com/office/officeart/2005/8/layout/hierarchy2"/>
    <dgm:cxn modelId="{362591A0-0690-4117-80C3-B4631DD320E6}" type="presParOf" srcId="{AC915764-BB19-4283-A326-191C2009D6E5}" destId="{F9599842-4C51-4DDF-9846-76589BC31F04}" srcOrd="1" destOrd="0" presId="urn:microsoft.com/office/officeart/2005/8/layout/hierarchy2"/>
    <dgm:cxn modelId="{97432E24-9699-4724-98A1-E8A22A88129D}" type="presParOf" srcId="{F9599842-4C51-4DDF-9846-76589BC31F04}" destId="{17EAFE8B-92DC-406D-A22D-5EF6192F33CF}" srcOrd="0" destOrd="0" presId="urn:microsoft.com/office/officeart/2005/8/layout/hierarchy2"/>
    <dgm:cxn modelId="{B3D4C011-3BB7-4513-8D23-ECCF803F649C}" type="presParOf" srcId="{F9599842-4C51-4DDF-9846-76589BC31F04}" destId="{99344CC3-4FC5-4552-A581-1C391D6F0C94}" srcOrd="1" destOrd="0" presId="urn:microsoft.com/office/officeart/2005/8/layout/hierarchy2"/>
    <dgm:cxn modelId="{1E4AA973-A0CA-4335-AAAD-C2DBE74FDF0A}" type="presParOf" srcId="{AC915764-BB19-4283-A326-191C2009D6E5}" destId="{D8644880-1B9E-4DF0-A2D7-2FAF7CAF75DD}" srcOrd="2" destOrd="0" presId="urn:microsoft.com/office/officeart/2005/8/layout/hierarchy2"/>
    <dgm:cxn modelId="{226F111E-9B65-4743-805D-6ADE99FCCA81}" type="presParOf" srcId="{D8644880-1B9E-4DF0-A2D7-2FAF7CAF75DD}" destId="{4E8BCD2C-1E42-4308-BD5E-3300BBB6428D}" srcOrd="0" destOrd="0" presId="urn:microsoft.com/office/officeart/2005/8/layout/hierarchy2"/>
    <dgm:cxn modelId="{42A3CF47-A595-4DC7-8B79-D9FDEB010548}" type="presParOf" srcId="{AC915764-BB19-4283-A326-191C2009D6E5}" destId="{6703A9DA-41F0-4E06-A5CC-A4F3F8399C57}" srcOrd="3" destOrd="0" presId="urn:microsoft.com/office/officeart/2005/8/layout/hierarchy2"/>
    <dgm:cxn modelId="{8CE68250-F2BC-4559-B943-F9B1F73D663D}" type="presParOf" srcId="{6703A9DA-41F0-4E06-A5CC-A4F3F8399C57}" destId="{27856D2C-BFF3-4DD6-A4A6-35BF88FA8E23}" srcOrd="0" destOrd="0" presId="urn:microsoft.com/office/officeart/2005/8/layout/hierarchy2"/>
    <dgm:cxn modelId="{A9F6CEB7-029F-4A52-AD1E-B54A0B0F4721}" type="presParOf" srcId="{6703A9DA-41F0-4E06-A5CC-A4F3F8399C57}" destId="{4E87107B-B5CB-4787-89D0-88EDDC5FA2EE}" srcOrd="1" destOrd="0" presId="urn:microsoft.com/office/officeart/2005/8/layout/hierarchy2"/>
    <dgm:cxn modelId="{B036B131-2EB2-4C8C-B2B9-90F64C86FE6B}" type="presParOf" srcId="{22E0E820-69CE-4E0B-A195-FA27D4A29D9E}" destId="{89FBDC51-EE23-41F3-B510-ADA6E10124FF}" srcOrd="2" destOrd="0" presId="urn:microsoft.com/office/officeart/2005/8/layout/hierarchy2"/>
    <dgm:cxn modelId="{214B36BE-6474-44FE-AE15-F07DB75751FB}" type="presParOf" srcId="{89FBDC51-EE23-41F3-B510-ADA6E10124FF}" destId="{9CC7D181-0D57-44B5-916C-DDCBAD63E814}" srcOrd="0" destOrd="0" presId="urn:microsoft.com/office/officeart/2005/8/layout/hierarchy2"/>
    <dgm:cxn modelId="{5B8C3BF0-12A0-4DA5-8B4D-F2D699FACA6E}" type="presParOf" srcId="{89FBDC51-EE23-41F3-B510-ADA6E10124FF}" destId="{68AC7968-E3AB-4206-9EFE-8B377E77A1B4}" srcOrd="1" destOrd="0" presId="urn:microsoft.com/office/officeart/2005/8/layout/hierarchy2"/>
    <dgm:cxn modelId="{3D96BE11-1B6E-4C1C-93D1-B373C1DC3951}" type="presParOf" srcId="{22E0E820-69CE-4E0B-A195-FA27D4A29D9E}" destId="{CF966111-48AE-427E-B4FE-4F2F893E4636}" srcOrd="3" destOrd="0" presId="urn:microsoft.com/office/officeart/2005/8/layout/hierarchy2"/>
    <dgm:cxn modelId="{5AC18EFD-D61F-4216-95EE-89D79BD99273}" type="presParOf" srcId="{CF966111-48AE-427E-B4FE-4F2F893E4636}" destId="{84C86C27-BA34-49E6-BB19-2337A1978951}" srcOrd="0" destOrd="0" presId="urn:microsoft.com/office/officeart/2005/8/layout/hierarchy2"/>
    <dgm:cxn modelId="{A12DCD79-C6FD-4D5C-AE97-97243F09C8CF}" type="presParOf" srcId="{CF966111-48AE-427E-B4FE-4F2F893E4636}" destId="{6A16423E-A714-460F-89FE-5A9D368C1F3E}" srcOrd="1" destOrd="0" presId="urn:microsoft.com/office/officeart/2005/8/layout/hierarchy2"/>
    <dgm:cxn modelId="{95684B1A-6683-4283-AD2C-00E5B397143E}" type="presParOf" srcId="{22E0E820-69CE-4E0B-A195-FA27D4A29D9E}" destId="{EAB55105-BAE7-4E2E-9DD9-EAEB9B960252}" srcOrd="4" destOrd="0" presId="urn:microsoft.com/office/officeart/2005/8/layout/hierarchy2"/>
    <dgm:cxn modelId="{6662A03B-2916-4AB2-ABC4-340C94996D57}" type="presParOf" srcId="{EAB55105-BAE7-4E2E-9DD9-EAEB9B960252}" destId="{49532BB8-FB1D-451B-BE17-81BA64A245ED}" srcOrd="0" destOrd="0" presId="urn:microsoft.com/office/officeart/2005/8/layout/hierarchy2"/>
    <dgm:cxn modelId="{629FE266-7A5A-4D64-91C5-D4836170CB18}" type="presParOf" srcId="{EAB55105-BAE7-4E2E-9DD9-EAEB9B960252}" destId="{0F9CC0B0-0767-43B3-8F31-72652B36D702}" srcOrd="1" destOrd="0" presId="urn:microsoft.com/office/officeart/2005/8/layout/hierarchy2"/>
    <dgm:cxn modelId="{48023EC3-A09B-4F62-8590-9A5A64409648}" type="presParOf" srcId="{22E0E820-69CE-4E0B-A195-FA27D4A29D9E}" destId="{851B1144-0CD8-426C-9734-D98195C267D4}" srcOrd="5" destOrd="0" presId="urn:microsoft.com/office/officeart/2005/8/layout/hierarchy2"/>
    <dgm:cxn modelId="{EFCDC48E-0B15-4786-842F-233E042A9CA9}" type="presParOf" srcId="{851B1144-0CD8-426C-9734-D98195C267D4}" destId="{43521DE0-05D3-450D-AD32-91FDDBF16153}" srcOrd="0" destOrd="0" presId="urn:microsoft.com/office/officeart/2005/8/layout/hierarchy2"/>
    <dgm:cxn modelId="{DEC1D252-E50D-4663-8B90-483F5876E022}" type="presParOf" srcId="{851B1144-0CD8-426C-9734-D98195C267D4}" destId="{7F53E424-6650-43A1-841A-EFD584B4C9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61E21-A31B-4079-B400-7AA35A19B078}">
      <dsp:nvSpPr>
        <dsp:cNvPr id="0" name=""/>
        <dsp:cNvSpPr/>
      </dsp:nvSpPr>
      <dsp:spPr>
        <a:xfrm>
          <a:off x="627000" y="3741"/>
          <a:ext cx="2734127" cy="824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Statement of the problem</a:t>
          </a:r>
        </a:p>
      </dsp:txBody>
      <dsp:txXfrm>
        <a:off x="651146" y="27887"/>
        <a:ext cx="2685835" cy="776099"/>
      </dsp:txXfrm>
    </dsp:sp>
    <dsp:sp modelId="{D6E6DE5B-A93A-41F1-A69F-5B03D03DEEE5}">
      <dsp:nvSpPr>
        <dsp:cNvPr id="0" name=""/>
        <dsp:cNvSpPr/>
      </dsp:nvSpPr>
      <dsp:spPr>
        <a:xfrm>
          <a:off x="627000" y="951791"/>
          <a:ext cx="2706741" cy="824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Information gathering</a:t>
          </a:r>
        </a:p>
      </dsp:txBody>
      <dsp:txXfrm>
        <a:off x="651146" y="975937"/>
        <a:ext cx="2658449" cy="776099"/>
      </dsp:txXfrm>
    </dsp:sp>
    <dsp:sp modelId="{7E7B81BA-5774-441F-8923-A9074BB2A86F}">
      <dsp:nvSpPr>
        <dsp:cNvPr id="0" name=""/>
        <dsp:cNvSpPr/>
      </dsp:nvSpPr>
      <dsp:spPr>
        <a:xfrm rot="19457599">
          <a:off x="3257401" y="1113659"/>
          <a:ext cx="81219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2193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43193" y="1106669"/>
        <a:ext cx="40609" cy="40609"/>
      </dsp:txXfrm>
    </dsp:sp>
    <dsp:sp modelId="{17EAFE8B-92DC-406D-A22D-5EF6192F33CF}">
      <dsp:nvSpPr>
        <dsp:cNvPr id="0" name=""/>
        <dsp:cNvSpPr/>
      </dsp:nvSpPr>
      <dsp:spPr>
        <a:xfrm>
          <a:off x="3993254" y="477766"/>
          <a:ext cx="1648783" cy="824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Analytic information</a:t>
          </a:r>
        </a:p>
      </dsp:txBody>
      <dsp:txXfrm>
        <a:off x="4017400" y="501912"/>
        <a:ext cx="1600491" cy="776099"/>
      </dsp:txXfrm>
    </dsp:sp>
    <dsp:sp modelId="{D8644880-1B9E-4DF0-A2D7-2FAF7CAF75DD}">
      <dsp:nvSpPr>
        <dsp:cNvPr id="0" name=""/>
        <dsp:cNvSpPr/>
      </dsp:nvSpPr>
      <dsp:spPr>
        <a:xfrm rot="2142401">
          <a:off x="3257401" y="1587684"/>
          <a:ext cx="81219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2193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43193" y="1580694"/>
        <a:ext cx="40609" cy="40609"/>
      </dsp:txXfrm>
    </dsp:sp>
    <dsp:sp modelId="{27856D2C-BFF3-4DD6-A4A6-35BF88FA8E23}">
      <dsp:nvSpPr>
        <dsp:cNvPr id="0" name=""/>
        <dsp:cNvSpPr/>
      </dsp:nvSpPr>
      <dsp:spPr>
        <a:xfrm>
          <a:off x="3993254" y="1425816"/>
          <a:ext cx="1648783" cy="824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Thematic information</a:t>
          </a:r>
        </a:p>
      </dsp:txBody>
      <dsp:txXfrm>
        <a:off x="4017400" y="1449962"/>
        <a:ext cx="1600491" cy="776099"/>
      </dsp:txXfrm>
    </dsp:sp>
    <dsp:sp modelId="{9CC7D181-0D57-44B5-916C-DDCBAD63E814}">
      <dsp:nvSpPr>
        <dsp:cNvPr id="0" name=""/>
        <dsp:cNvSpPr/>
      </dsp:nvSpPr>
      <dsp:spPr>
        <a:xfrm>
          <a:off x="627000" y="1899841"/>
          <a:ext cx="2703740" cy="824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Utility evaluation</a:t>
          </a:r>
        </a:p>
      </dsp:txBody>
      <dsp:txXfrm>
        <a:off x="651146" y="1923987"/>
        <a:ext cx="2655448" cy="776099"/>
      </dsp:txXfrm>
    </dsp:sp>
    <dsp:sp modelId="{84C86C27-BA34-49E6-BB19-2337A1978951}">
      <dsp:nvSpPr>
        <dsp:cNvPr id="0" name=""/>
        <dsp:cNvSpPr/>
      </dsp:nvSpPr>
      <dsp:spPr>
        <a:xfrm>
          <a:off x="627000" y="2847891"/>
          <a:ext cx="2709478" cy="824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Risk evaluation</a:t>
          </a:r>
        </a:p>
      </dsp:txBody>
      <dsp:txXfrm>
        <a:off x="651146" y="2872037"/>
        <a:ext cx="2661186" cy="776099"/>
      </dsp:txXfrm>
    </dsp:sp>
    <dsp:sp modelId="{49532BB8-FB1D-451B-BE17-81BA64A245ED}">
      <dsp:nvSpPr>
        <dsp:cNvPr id="0" name=""/>
        <dsp:cNvSpPr/>
      </dsp:nvSpPr>
      <dsp:spPr>
        <a:xfrm>
          <a:off x="627000" y="3795942"/>
          <a:ext cx="2740343" cy="824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Final evaluation</a:t>
          </a:r>
        </a:p>
      </dsp:txBody>
      <dsp:txXfrm>
        <a:off x="651146" y="3820088"/>
        <a:ext cx="2692051" cy="776099"/>
      </dsp:txXfrm>
    </dsp:sp>
    <dsp:sp modelId="{43521DE0-05D3-450D-AD32-91FDDBF16153}">
      <dsp:nvSpPr>
        <dsp:cNvPr id="0" name=""/>
        <dsp:cNvSpPr/>
      </dsp:nvSpPr>
      <dsp:spPr>
        <a:xfrm>
          <a:off x="627000" y="4743992"/>
          <a:ext cx="2782651" cy="824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Formulation of recomendations</a:t>
          </a:r>
        </a:p>
      </dsp:txBody>
      <dsp:txXfrm>
        <a:off x="651146" y="4768138"/>
        <a:ext cx="2734359" cy="776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66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57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03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7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7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73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61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88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86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47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66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2A994-74D9-4945-9C94-7510F614E7C7}" type="datetimeFigureOut">
              <a:rPr lang="cs-CZ" smtClean="0"/>
              <a:t>14.03.19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E768E-6D51-42F9-A996-0B4DBBB96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910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099D28E-76FE-4881-A357-7C00B67BE1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75DF79-1B01-4309-89CB-979897E0D62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8A97FB8-3B69-421B-BEA7-E78DA17F9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cs-CZ" sz="5400">
                <a:solidFill>
                  <a:schemeClr val="tx1">
                    <a:lumMod val="85000"/>
                    <a:lumOff val="15000"/>
                  </a:schemeClr>
                </a:solidFill>
              </a:rPr>
              <a:t>MCA – Multicriterial Analysis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D58374-9E37-489C-9668-CD48B3608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65" y="965198"/>
            <a:ext cx="3409630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4"/>
                </a:solidFill>
              </a:rPr>
              <a:t>Modeling of Decision Processes</a:t>
            </a:r>
          </a:p>
          <a:p>
            <a:pPr algn="r"/>
            <a:r>
              <a:rPr lang="en-US" sz="2000" dirty="0">
                <a:solidFill>
                  <a:schemeClr val="accent4"/>
                </a:solidFill>
              </a:rPr>
              <a:t>doc. </a:t>
            </a:r>
            <a:r>
              <a:rPr lang="en-US" sz="2000" dirty="0" err="1">
                <a:solidFill>
                  <a:schemeClr val="accent4"/>
                </a:solidFill>
              </a:rPr>
              <a:t>Ing</a:t>
            </a:r>
            <a:r>
              <a:rPr lang="en-US" sz="2000" dirty="0">
                <a:solidFill>
                  <a:schemeClr val="accent4"/>
                </a:solidFill>
              </a:rPr>
              <a:t>. Pavel </a:t>
            </a:r>
            <a:r>
              <a:rPr lang="cs-CZ" sz="2000" dirty="0">
                <a:solidFill>
                  <a:schemeClr val="accent4"/>
                </a:solidFill>
              </a:rPr>
              <a:t>Šenovský, Ph.D.</a:t>
            </a:r>
          </a:p>
        </p:txBody>
      </p:sp>
    </p:spTree>
    <p:extLst>
      <p:ext uri="{BB962C8B-B14F-4D97-AF65-F5344CB8AC3E}">
        <p14:creationId xmlns:p14="http://schemas.microsoft.com/office/powerpoint/2010/main" val="370444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B48A60-B5BF-4608-B97A-73C19ABA7D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93C70931-48CE-42F4-8E9D-81898B43D5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981D1736-99A3-477B-953A-B9BB8BC4F9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87294" y="803049"/>
            <a:ext cx="2461419" cy="2470743"/>
          </a:xfrm>
          <a:prstGeom prst="rect">
            <a:avLst/>
          </a:prstGeom>
          <a:effectLst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48A5010-6CC9-462F-8FA8-0BE60EFAD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13097"/>
            <a:ext cx="4646348" cy="138228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4BE08D1-B723-48B7-A0D2-E4586B02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878" y="629266"/>
            <a:ext cx="642284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Deriving the weights of the criteria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8CA86D-D2FE-45E0-91E0-E541E589C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16880" y="2438400"/>
            <a:ext cx="6422848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Different criteria contribute differently to decision</a:t>
            </a:r>
          </a:p>
          <a:p>
            <a:r>
              <a:rPr lang="en-US" sz="2000" dirty="0"/>
              <a:t>Need to establish weight for criteria</a:t>
            </a:r>
          </a:p>
          <a:p>
            <a:r>
              <a:rPr lang="en-US" sz="2000" dirty="0"/>
              <a:t>There are lots of methods</a:t>
            </a:r>
          </a:p>
          <a:p>
            <a:r>
              <a:rPr lang="en-US" sz="2000" dirty="0"/>
              <a:t>We focus on pairwise comparison</a:t>
            </a:r>
          </a:p>
          <a:p>
            <a:r>
              <a:rPr lang="en-US" sz="2000" dirty="0"/>
              <a:t>Fuller triangle</a:t>
            </a:r>
          </a:p>
          <a:p>
            <a:r>
              <a:rPr lang="en-US" sz="2000" dirty="0"/>
              <a:t>Binary comparison</a:t>
            </a:r>
          </a:p>
          <a:p>
            <a:pPr lvl="1"/>
            <a:r>
              <a:rPr lang="en-US" sz="1600" dirty="0"/>
              <a:t>Compare every pair of criteria and add a point to preferred one</a:t>
            </a:r>
          </a:p>
          <a:p>
            <a:pPr lvl="1"/>
            <a:r>
              <a:rPr lang="en-US" sz="1600" dirty="0"/>
              <a:t>No. of preferences will lead to establishment of order based on their importance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990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6EAF7-163F-49FF-80E6-332C6994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approach using Fuller’s triangle</a:t>
            </a:r>
            <a:endParaRPr 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DB27F825-5506-4BCD-B9DD-389CD83968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2267744"/>
            <a:ext cx="7658100" cy="34671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7355C160-9C54-8448-ACF3-ABF6437BAFED}"/>
              </a:ext>
            </a:extLst>
          </p:cNvPr>
          <p:cNvSpPr txBox="1"/>
          <p:nvPr/>
        </p:nvSpPr>
        <p:spPr>
          <a:xfrm>
            <a:off x="2453268" y="2408664"/>
            <a:ext cx="248672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Compare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criteria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78217C4-B950-2B42-AFCD-B24312EE322E}"/>
              </a:ext>
            </a:extLst>
          </p:cNvPr>
          <p:cNvSpPr txBox="1"/>
          <p:nvPr/>
        </p:nvSpPr>
        <p:spPr>
          <a:xfrm>
            <a:off x="5126308" y="2416099"/>
            <a:ext cx="134139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Criterion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249E4DF-071B-0B46-8A24-8F958941D4DD}"/>
              </a:ext>
            </a:extLst>
          </p:cNvPr>
          <p:cNvSpPr txBox="1"/>
          <p:nvPr/>
        </p:nvSpPr>
        <p:spPr>
          <a:xfrm>
            <a:off x="6639155" y="2430969"/>
            <a:ext cx="10440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Count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259671-2A3A-7B45-98E7-338FB031FA9E}"/>
              </a:ext>
            </a:extLst>
          </p:cNvPr>
          <p:cNvSpPr txBox="1"/>
          <p:nvPr/>
        </p:nvSpPr>
        <p:spPr>
          <a:xfrm>
            <a:off x="7799348" y="2416099"/>
            <a:ext cx="10440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Order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AAE69B4-B281-5444-9B92-AD73D5F0C1BE}"/>
              </a:ext>
            </a:extLst>
          </p:cNvPr>
          <p:cNvSpPr txBox="1"/>
          <p:nvPr/>
        </p:nvSpPr>
        <p:spPr>
          <a:xfrm>
            <a:off x="8932128" y="2423536"/>
            <a:ext cx="99292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Weight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3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2DA65-5264-2F4C-9C7B-D02F7E32B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methods to establish weight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10D62FB5-75E5-3F41-8330-1A10261184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Directly state order of the criteria</a:t>
                </a:r>
              </a:p>
              <a:p>
                <a:r>
                  <a:rPr lang="en-US" dirty="0"/>
                  <a:t>Direct valuing of the criteria „importance“ using points</a:t>
                </a:r>
              </a:p>
              <a:p>
                <a:r>
                  <a:rPr lang="en-US" dirty="0"/>
                  <a:t>Budget allocation method</a:t>
                </a:r>
              </a:p>
              <a:p>
                <a:endParaRPr lang="en-US" dirty="0"/>
              </a:p>
              <a:p>
                <a:r>
                  <a:rPr lang="en-US" dirty="0"/>
                  <a:t>Derive weights from allocated points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cs-CZ" dirty="0">
                    <a:effectLst/>
                  </a:rPr>
                  <a:t> </a:t>
                </a:r>
              </a:p>
              <a:p>
                <a:r>
                  <a:rPr lang="en-US" dirty="0"/>
                  <a:t>Where </a:t>
                </a:r>
                <a:r>
                  <a:rPr lang="en-US" i="1" dirty="0"/>
                  <a:t>p</a:t>
                </a:r>
                <a:r>
                  <a:rPr lang="en-US" dirty="0"/>
                  <a:t> = points, </a:t>
                </a:r>
                <a:r>
                  <a:rPr lang="en-US" i="1" dirty="0"/>
                  <a:t>w </a:t>
                </a:r>
                <a:r>
                  <a:rPr lang="en-US" dirty="0"/>
                  <a:t>= weights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10D62FB5-75E5-3F41-8330-1A10261184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230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A9918-5B79-4583-9792-B0D676ABE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42" y="385125"/>
            <a:ext cx="10515600" cy="776288"/>
          </a:xfrm>
        </p:spPr>
        <p:txBody>
          <a:bodyPr>
            <a:normAutofit/>
          </a:bodyPr>
          <a:lstStyle/>
          <a:p>
            <a:r>
              <a:rPr lang="en-US" dirty="0"/>
              <a:t>3. Table of weighted criteria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CAD3FBF-D1C2-45BD-AE34-5B05DAFA8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7942" y="1257300"/>
            <a:ext cx="5181600" cy="4129126"/>
          </a:xfrm>
        </p:spPr>
        <p:txBody>
          <a:bodyPr/>
          <a:lstStyle/>
          <a:p>
            <a:r>
              <a:rPr lang="en-US" dirty="0"/>
              <a:t>Weighted criteria are comparable and also consider different contribution of criteria to decision</a:t>
            </a:r>
          </a:p>
          <a:p>
            <a:r>
              <a:rPr lang="en-US" dirty="0"/>
              <a:t>Added column M for theoretical maximal utility variant</a:t>
            </a:r>
          </a:p>
          <a:p>
            <a:r>
              <a:rPr lang="en-US" dirty="0"/>
              <a:t>M will be considered = 100</a:t>
            </a:r>
            <a:r>
              <a:rPr lang="cs-CZ" dirty="0"/>
              <a:t>%</a:t>
            </a:r>
            <a:endParaRPr lang="en-US" dirty="0"/>
          </a:p>
          <a:p>
            <a:r>
              <a:rPr lang="en-US" dirty="0"/>
              <a:t>Variants will be compared to it</a:t>
            </a:r>
          </a:p>
          <a:p>
            <a:r>
              <a:rPr lang="en-US" b="1" dirty="0"/>
              <a:t>First results of our analysis</a:t>
            </a:r>
            <a:endParaRPr lang="cs-CZ" b="1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74C41D1B-1DE3-4451-A78D-E7D90CEA9F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82459" y="1257300"/>
            <a:ext cx="4962525" cy="217170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4120519-CC1E-D643-8C16-68438188E576}"/>
              </a:ext>
            </a:extLst>
          </p:cNvPr>
          <p:cNvSpPr txBox="1"/>
          <p:nvPr/>
        </p:nvSpPr>
        <p:spPr>
          <a:xfrm>
            <a:off x="5938025" y="3913031"/>
            <a:ext cx="60513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Please note, that if weights have been normalized (as described by equation on previous slide), neither M or U needs to be computed and SUM of the weighted criteria, for the variant is the Utility sufficient enough to establish order of the variants.</a:t>
            </a:r>
          </a:p>
        </p:txBody>
      </p:sp>
    </p:spTree>
    <p:extLst>
      <p:ext uri="{BB962C8B-B14F-4D97-AF65-F5344CB8AC3E}">
        <p14:creationId xmlns:p14="http://schemas.microsoft.com/office/powerpoint/2010/main" val="2678138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783B1-66BB-43F9-AA2D-31A562B7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evaluation – table of risks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616216BD-EFEA-4766-85A5-BFC5D22A63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66905" y="2552671"/>
            <a:ext cx="3563621" cy="1852061"/>
          </a:xfrm>
          <a:prstGeom prst="rect">
            <a:avLst/>
          </a:prstGeom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2805C22-F9EF-450C-83BD-2840414EEE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Similar to working with utility</a:t>
            </a:r>
          </a:p>
          <a:p>
            <a:r>
              <a:rPr lang="en-US" dirty="0"/>
              <a:t>Value of risk is already in </a:t>
            </a:r>
            <a:r>
              <a:rPr lang="cs-CZ" dirty="0"/>
              <a:t>%</a:t>
            </a:r>
            <a:endParaRPr lang="en-US" dirty="0"/>
          </a:p>
          <a:p>
            <a:r>
              <a:rPr lang="en-US" dirty="0"/>
              <a:t>Be careful to what time period is risk connected</a:t>
            </a:r>
          </a:p>
          <a:p>
            <a:r>
              <a:rPr lang="en-US" dirty="0"/>
              <a:t>3</a:t>
            </a:r>
            <a:r>
              <a:rPr lang="cs-CZ" dirty="0"/>
              <a:t>%</a:t>
            </a:r>
            <a:r>
              <a:rPr lang="en-US" dirty="0"/>
              <a:t> per year &lt;&gt; 3</a:t>
            </a:r>
            <a:r>
              <a:rPr lang="cs-CZ" dirty="0"/>
              <a:t>%</a:t>
            </a:r>
            <a:r>
              <a:rPr lang="en-US" dirty="0"/>
              <a:t> per decade</a:t>
            </a:r>
          </a:p>
          <a:p>
            <a:r>
              <a:rPr lang="en-US" dirty="0"/>
              <a:t>(3x per 100 years vs 3x per 1000 years)</a:t>
            </a:r>
          </a:p>
          <a:p>
            <a:r>
              <a:rPr lang="en-US" dirty="0"/>
              <a:t>It needs to be scaled to same time period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76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1A871-DD92-4C0B-B4FF-642BC4C7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risks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C735FC-36C1-4AC7-A59D-0B19B6C35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956" y="1825625"/>
            <a:ext cx="5506844" cy="4351338"/>
          </a:xfrm>
        </p:spPr>
        <p:txBody>
          <a:bodyPr/>
          <a:lstStyle/>
          <a:p>
            <a:r>
              <a:rPr lang="en-US" dirty="0"/>
              <a:t>Risk are also weighted</a:t>
            </a:r>
          </a:p>
          <a:p>
            <a:r>
              <a:rPr lang="en-US" dirty="0"/>
              <a:t>R = Probability * Consequence</a:t>
            </a:r>
          </a:p>
          <a:p>
            <a:r>
              <a:rPr lang="en-US" dirty="0"/>
              <a:t>Probability is already established</a:t>
            </a:r>
          </a:p>
          <a:p>
            <a:r>
              <a:rPr lang="en-US" dirty="0"/>
              <a:t>Weights will represent the consequence part of risk</a:t>
            </a:r>
          </a:p>
          <a:p>
            <a:r>
              <a:rPr lang="en-US" dirty="0"/>
              <a:t>Again Vmax is computed</a:t>
            </a:r>
          </a:p>
          <a:p>
            <a:r>
              <a:rPr lang="en-US" dirty="0"/>
              <a:t>Other variants are compared to it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85FEDAC4-4ED1-4754-AC68-899EE4FDB8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1825625"/>
            <a:ext cx="5924140" cy="176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280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534C0-7CDB-49BB-967C-54EEBD8C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effect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55468E27-29A0-4F19-97E2-0D7E645CC90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2114" y="2935224"/>
            <a:ext cx="4793311" cy="1751870"/>
          </a:xfrm>
          <a:prstGeom prst="rect">
            <a:avLst/>
          </a:prstGeom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3769845-2122-47FE-9936-685A5F97DB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Utility vs risks</a:t>
            </a:r>
          </a:p>
          <a:p>
            <a:pPr lvl="1"/>
            <a:r>
              <a:rPr lang="en-US" dirty="0"/>
              <a:t>Utility – risks</a:t>
            </a:r>
          </a:p>
          <a:p>
            <a:pPr lvl="1"/>
            <a:r>
              <a:rPr lang="en-US" dirty="0"/>
              <a:t>Utility / risks</a:t>
            </a:r>
          </a:p>
          <a:p>
            <a:pPr lvl="1"/>
            <a:r>
              <a:rPr lang="en-US" dirty="0"/>
              <a:t>May lead to different order of the variants</a:t>
            </a:r>
          </a:p>
          <a:p>
            <a:r>
              <a:rPr lang="en-US" dirty="0"/>
              <a:t>Strategies</a:t>
            </a:r>
          </a:p>
          <a:p>
            <a:pPr lvl="1"/>
            <a:r>
              <a:rPr lang="en-US" dirty="0"/>
              <a:t>Maximal – maximize utility</a:t>
            </a:r>
          </a:p>
          <a:p>
            <a:pPr lvl="1"/>
            <a:r>
              <a:rPr lang="en-US" dirty="0"/>
              <a:t>Minimal – minimize risks</a:t>
            </a:r>
          </a:p>
          <a:p>
            <a:pPr lvl="1"/>
            <a:r>
              <a:rPr lang="en-US" dirty="0"/>
              <a:t>Optimal – use final effect</a:t>
            </a:r>
          </a:p>
          <a:p>
            <a:pPr lvl="1"/>
            <a:r>
              <a:rPr lang="en-US" dirty="0"/>
              <a:t>Possible to form alternatives to </a:t>
            </a:r>
            <a:r>
              <a:rPr lang="en-US" dirty="0" err="1"/>
              <a:t>recomendations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547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5C606-F083-4403-A8BF-F9D87405E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choosing e-book reader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FAB102-64D2-4950-8451-F66CE573B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843996"/>
            <a:ext cx="5181600" cy="2601409"/>
          </a:xfrm>
        </p:spPr>
        <p:txBody>
          <a:bodyPr/>
          <a:lstStyle/>
          <a:p>
            <a:r>
              <a:rPr lang="en-US" dirty="0"/>
              <a:t>Analytic information</a:t>
            </a:r>
          </a:p>
          <a:p>
            <a:pPr lvl="1"/>
            <a:r>
              <a:rPr lang="en-US" dirty="0"/>
              <a:t>Display size (5, </a:t>
            </a:r>
            <a:r>
              <a:rPr lang="en-US" b="1" dirty="0"/>
              <a:t>6</a:t>
            </a:r>
            <a:r>
              <a:rPr lang="en-US" dirty="0"/>
              <a:t>, 9.7 in)</a:t>
            </a:r>
          </a:p>
          <a:p>
            <a:pPr lvl="1"/>
            <a:r>
              <a:rPr lang="en-US" dirty="0"/>
              <a:t>Display type Peal/Carta</a:t>
            </a:r>
          </a:p>
          <a:p>
            <a:pPr lvl="1"/>
            <a:r>
              <a:rPr lang="en-US" dirty="0"/>
              <a:t>Wi-fi</a:t>
            </a:r>
          </a:p>
          <a:p>
            <a:pPr lvl="1"/>
            <a:r>
              <a:rPr lang="en-US" dirty="0"/>
              <a:t>Support for </a:t>
            </a:r>
            <a:r>
              <a:rPr lang="en-US" dirty="0" err="1"/>
              <a:t>mobi</a:t>
            </a:r>
            <a:r>
              <a:rPr lang="en-US" dirty="0"/>
              <a:t>/</a:t>
            </a:r>
            <a:r>
              <a:rPr lang="en-US" dirty="0" err="1"/>
              <a:t>epub</a:t>
            </a:r>
            <a:endParaRPr lang="en-US" dirty="0"/>
          </a:p>
          <a:p>
            <a:pPr lvl="1"/>
            <a:r>
              <a:rPr lang="en-US" dirty="0"/>
              <a:t>SD card support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196F27E-DDBA-4449-81A4-7A8F0A09E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3843996"/>
            <a:ext cx="5181600" cy="1865429"/>
          </a:xfrm>
        </p:spPr>
        <p:txBody>
          <a:bodyPr/>
          <a:lstStyle/>
          <a:p>
            <a:r>
              <a:rPr lang="en-US" dirty="0"/>
              <a:t>Thematic information</a:t>
            </a:r>
          </a:p>
          <a:p>
            <a:pPr lvl="1"/>
            <a:r>
              <a:rPr lang="en-US" dirty="0"/>
              <a:t>Use tablet or large mobile phone</a:t>
            </a:r>
          </a:p>
          <a:p>
            <a:pPr lvl="1"/>
            <a:r>
              <a:rPr lang="en-US" dirty="0"/>
              <a:t>Paper books rule supreme</a:t>
            </a:r>
          </a:p>
          <a:p>
            <a:pPr lvl="1"/>
            <a:r>
              <a:rPr lang="en-US" dirty="0"/>
              <a:t>…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4334779-EF96-FF43-81C8-2962D642A52A}"/>
              </a:ext>
            </a:extLst>
          </p:cNvPr>
          <p:cNvSpPr txBox="1"/>
          <p:nvPr/>
        </p:nvSpPr>
        <p:spPr>
          <a:xfrm>
            <a:off x="367991" y="1690688"/>
            <a:ext cx="1109546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Statement of the problem:</a:t>
            </a:r>
          </a:p>
          <a:p>
            <a:r>
              <a:rPr lang="en-US" sz="2600" dirty="0" err="1"/>
              <a:t>Recomend</a:t>
            </a:r>
            <a:r>
              <a:rPr lang="en-US" sz="2600" dirty="0"/>
              <a:t> e-Ink e-book reader, for the reading of </a:t>
            </a:r>
            <a:r>
              <a:rPr lang="en-US" sz="2600" dirty="0" err="1"/>
              <a:t>beletry</a:t>
            </a:r>
            <a:r>
              <a:rPr lang="en-US" sz="2600" dirty="0"/>
              <a:t>. E-books will be in e-book </a:t>
            </a:r>
            <a:r>
              <a:rPr lang="en-US" sz="2600" dirty="0" err="1"/>
              <a:t>formate</a:t>
            </a:r>
            <a:r>
              <a:rPr lang="en-US" sz="2600" dirty="0"/>
              <a:t> (either </a:t>
            </a:r>
            <a:r>
              <a:rPr lang="en-US" sz="2600" dirty="0" err="1"/>
              <a:t>epub</a:t>
            </a:r>
            <a:r>
              <a:rPr lang="en-US" sz="2600" dirty="0"/>
              <a:t> or </a:t>
            </a:r>
            <a:r>
              <a:rPr lang="en-US" sz="2600" dirty="0" err="1"/>
              <a:t>mobi</a:t>
            </a:r>
            <a:r>
              <a:rPr lang="en-US" sz="2600" dirty="0"/>
              <a:t>), the usage of PDF format is not required and we do presume, that the PDF format will not be used for reading on the device.</a:t>
            </a:r>
          </a:p>
        </p:txBody>
      </p:sp>
    </p:spTree>
    <p:extLst>
      <p:ext uri="{BB962C8B-B14F-4D97-AF65-F5344CB8AC3E}">
        <p14:creationId xmlns:p14="http://schemas.microsoft.com/office/powerpoint/2010/main" val="2882311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FEBCD76B-87C7-0945-9276-D093F5E5DB29}"/>
              </a:ext>
            </a:extLst>
          </p:cNvPr>
          <p:cNvSpPr/>
          <p:nvPr/>
        </p:nvSpPr>
        <p:spPr>
          <a:xfrm>
            <a:off x="0" y="2219817"/>
            <a:ext cx="12192000" cy="244339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Variants for E-Ink E-book Reader</a:t>
            </a:r>
          </a:p>
        </p:txBody>
      </p:sp>
      <p:pic>
        <p:nvPicPr>
          <p:cNvPr id="1026" name="Picture 2" descr="Kobo Glo 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" y="2222287"/>
            <a:ext cx="2442083" cy="244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55448" y="4873752"/>
            <a:ext cx="244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V1 – Kobo </a:t>
            </a:r>
            <a:r>
              <a:rPr lang="cs-CZ" dirty="0" err="1"/>
              <a:t>Glo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531" y="2222287"/>
            <a:ext cx="2442083" cy="244208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459736" y="4873752"/>
            <a:ext cx="2579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V2 - Sony </a:t>
            </a:r>
            <a:r>
              <a:rPr lang="cs-CZ" dirty="0" err="1"/>
              <a:t>Reader</a:t>
            </a:r>
            <a:r>
              <a:rPr lang="cs-CZ" dirty="0"/>
              <a:t> PRS-T3</a:t>
            </a:r>
          </a:p>
        </p:txBody>
      </p:sp>
      <p:pic>
        <p:nvPicPr>
          <p:cNvPr id="1028" name="Picture 4" descr="13299149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614" y="2222287"/>
            <a:ext cx="1809242" cy="244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039614" y="4873752"/>
            <a:ext cx="1678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V3 - Amazon </a:t>
            </a:r>
          </a:p>
          <a:p>
            <a:r>
              <a:rPr lang="cs-CZ" dirty="0"/>
              <a:t>Kindle</a:t>
            </a:r>
          </a:p>
          <a:p>
            <a:r>
              <a:rPr lang="cs-CZ" dirty="0" err="1"/>
              <a:t>Paperwhite</a:t>
            </a:r>
            <a:r>
              <a:rPr lang="cs-CZ" dirty="0"/>
              <a:t> 2</a:t>
            </a:r>
          </a:p>
        </p:txBody>
      </p:sp>
      <p:pic>
        <p:nvPicPr>
          <p:cNvPr id="1030" name="Picture 6" descr="16138359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12" y="2222287"/>
            <a:ext cx="1619780" cy="244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847564" y="4873752"/>
            <a:ext cx="2098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V4 - </a:t>
            </a:r>
            <a:r>
              <a:rPr lang="cs-CZ" dirty="0" err="1"/>
              <a:t>Pocketbook</a:t>
            </a:r>
            <a:r>
              <a:rPr lang="cs-CZ" dirty="0"/>
              <a:t> </a:t>
            </a:r>
          </a:p>
          <a:p>
            <a:r>
              <a:rPr lang="cs-CZ" dirty="0" err="1"/>
              <a:t>Touch</a:t>
            </a:r>
            <a:r>
              <a:rPr lang="cs-CZ" dirty="0"/>
              <a:t> Lux</a:t>
            </a:r>
            <a:br>
              <a:rPr lang="cs-CZ" dirty="0"/>
            </a:br>
            <a:endParaRPr lang="cs-CZ" dirty="0"/>
          </a:p>
        </p:txBody>
      </p:sp>
      <p:pic>
        <p:nvPicPr>
          <p:cNvPr id="1034" name="Picture 10" descr="Cybook Odyssey HD FrontL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289" y="2225208"/>
            <a:ext cx="2441448" cy="244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9162289" y="4873752"/>
            <a:ext cx="275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V5 - </a:t>
            </a:r>
            <a:r>
              <a:rPr lang="en-US" dirty="0" err="1"/>
              <a:t>Bookeen</a:t>
            </a:r>
            <a:r>
              <a:rPr lang="en-US" dirty="0"/>
              <a:t> </a:t>
            </a:r>
            <a:r>
              <a:rPr lang="en-US" dirty="0" err="1"/>
              <a:t>Cybook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Odyssey HD </a:t>
            </a:r>
            <a:r>
              <a:rPr lang="en-US" dirty="0" err="1"/>
              <a:t>FrontLight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469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3A264D6-1CAA-43EB-8730-072C1F1C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Variants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78544F5-FC8C-4331-A238-FE1307538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V1 - Kobo </a:t>
            </a:r>
            <a:r>
              <a:rPr lang="cs-CZ" dirty="0" err="1"/>
              <a:t>Glo</a:t>
            </a:r>
            <a:endParaRPr lang="en-US" dirty="0"/>
          </a:p>
          <a:p>
            <a:r>
              <a:rPr lang="cs-CZ" dirty="0"/>
              <a:t>V2 - Sony </a:t>
            </a:r>
            <a:r>
              <a:rPr lang="cs-CZ" dirty="0" err="1"/>
              <a:t>Reader</a:t>
            </a:r>
            <a:r>
              <a:rPr lang="cs-CZ" dirty="0"/>
              <a:t> PRS-T3</a:t>
            </a:r>
            <a:endParaRPr lang="en-US" dirty="0"/>
          </a:p>
          <a:p>
            <a:r>
              <a:rPr lang="cs-CZ" dirty="0"/>
              <a:t>V3 - Kindle </a:t>
            </a:r>
            <a:r>
              <a:rPr lang="cs-CZ" dirty="0" err="1"/>
              <a:t>Paperwhite</a:t>
            </a:r>
            <a:r>
              <a:rPr lang="cs-CZ" dirty="0"/>
              <a:t> 2</a:t>
            </a:r>
            <a:endParaRPr lang="en-US" dirty="0"/>
          </a:p>
          <a:p>
            <a:r>
              <a:rPr lang="cs-CZ" dirty="0"/>
              <a:t>V4 - </a:t>
            </a:r>
            <a:r>
              <a:rPr lang="cs-CZ" dirty="0" err="1"/>
              <a:t>Pocketbook</a:t>
            </a:r>
            <a:r>
              <a:rPr lang="cs-CZ" dirty="0"/>
              <a:t> </a:t>
            </a:r>
            <a:r>
              <a:rPr lang="cs-CZ" dirty="0" err="1"/>
              <a:t>Touch</a:t>
            </a:r>
            <a:r>
              <a:rPr lang="cs-CZ" dirty="0"/>
              <a:t> Lux</a:t>
            </a:r>
            <a:endParaRPr lang="en-US" dirty="0"/>
          </a:p>
          <a:p>
            <a:r>
              <a:rPr lang="cs-CZ" dirty="0"/>
              <a:t>V5 - </a:t>
            </a:r>
            <a:r>
              <a:rPr lang="cs-CZ" dirty="0" err="1"/>
              <a:t>Bookeen</a:t>
            </a:r>
            <a:r>
              <a:rPr lang="cs-CZ" dirty="0"/>
              <a:t> </a:t>
            </a:r>
            <a:r>
              <a:rPr lang="cs-CZ" dirty="0" err="1"/>
              <a:t>Cybook</a:t>
            </a:r>
            <a:r>
              <a:rPr lang="cs-CZ" dirty="0"/>
              <a:t> Odyssey HD </a:t>
            </a:r>
            <a:r>
              <a:rPr lang="cs-CZ" dirty="0" err="1"/>
              <a:t>FrontLight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99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49166-025E-4BA6-8FFF-E7F44A24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MCA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CEF196-21FF-4171-AEB0-A3D001EC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one criterion is not enough</a:t>
            </a:r>
          </a:p>
          <a:p>
            <a:r>
              <a:rPr lang="en-US" dirty="0"/>
              <a:t>Decision trees can work with multiple criteria, but it is not elegant</a:t>
            </a:r>
          </a:p>
          <a:p>
            <a:pPr lvl="1"/>
            <a:r>
              <a:rPr lang="en-US" dirty="0"/>
              <a:t>Tree for every single criterion needs to be computed</a:t>
            </a:r>
          </a:p>
          <a:p>
            <a:pPr lvl="1"/>
            <a:r>
              <a:rPr lang="en-US" dirty="0"/>
              <a:t>Then it is required to aggregate them</a:t>
            </a:r>
          </a:p>
          <a:p>
            <a:r>
              <a:rPr lang="en-US" dirty="0"/>
              <a:t>Existence of various connected problems as</a:t>
            </a:r>
          </a:p>
          <a:p>
            <a:pPr lvl="1"/>
            <a:r>
              <a:rPr lang="en-US" dirty="0"/>
              <a:t>Different units</a:t>
            </a:r>
          </a:p>
          <a:p>
            <a:pPr lvl="1"/>
            <a:r>
              <a:rPr lang="en-US" dirty="0"/>
              <a:t>Existence of bias</a:t>
            </a:r>
          </a:p>
          <a:p>
            <a:pPr lvl="1"/>
            <a:r>
              <a:rPr lang="en-US" dirty="0"/>
              <a:t>Necessity to work with both utility and risks connected to choice</a:t>
            </a:r>
          </a:p>
          <a:p>
            <a:r>
              <a:rPr lang="en-US" dirty="0"/>
              <a:t>MCA is one of methods addressing such issues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485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CC6234-57EE-46E9-B717-4ECE268A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in natural units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D5EBB97-B30F-40ED-991D-948B5A530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884035"/>
              </p:ext>
            </p:extLst>
          </p:nvPr>
        </p:nvGraphicFramePr>
        <p:xfrm>
          <a:off x="374904" y="1825625"/>
          <a:ext cx="1097889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816">
                  <a:extLst>
                    <a:ext uri="{9D8B030D-6E8A-4147-A177-3AD203B41FA5}">
                      <a16:colId xmlns:a16="http://schemas.microsoft.com/office/drawing/2014/main" val="1751067680"/>
                    </a:ext>
                  </a:extLst>
                </a:gridCol>
                <a:gridCol w="1563624">
                  <a:extLst>
                    <a:ext uri="{9D8B030D-6E8A-4147-A177-3AD203B41FA5}">
                      <a16:colId xmlns:a16="http://schemas.microsoft.com/office/drawing/2014/main" val="2556580427"/>
                    </a:ext>
                  </a:extLst>
                </a:gridCol>
                <a:gridCol w="1184802">
                  <a:extLst>
                    <a:ext uri="{9D8B030D-6E8A-4147-A177-3AD203B41FA5}">
                      <a16:colId xmlns:a16="http://schemas.microsoft.com/office/drawing/2014/main" val="4181663660"/>
                    </a:ext>
                  </a:extLst>
                </a:gridCol>
                <a:gridCol w="1568414">
                  <a:extLst>
                    <a:ext uri="{9D8B030D-6E8A-4147-A177-3AD203B41FA5}">
                      <a16:colId xmlns:a16="http://schemas.microsoft.com/office/drawing/2014/main" val="126426181"/>
                    </a:ext>
                  </a:extLst>
                </a:gridCol>
                <a:gridCol w="1568414">
                  <a:extLst>
                    <a:ext uri="{9D8B030D-6E8A-4147-A177-3AD203B41FA5}">
                      <a16:colId xmlns:a16="http://schemas.microsoft.com/office/drawing/2014/main" val="232844593"/>
                    </a:ext>
                  </a:extLst>
                </a:gridCol>
                <a:gridCol w="1568414">
                  <a:extLst>
                    <a:ext uri="{9D8B030D-6E8A-4147-A177-3AD203B41FA5}">
                      <a16:colId xmlns:a16="http://schemas.microsoft.com/office/drawing/2014/main" val="1431825345"/>
                    </a:ext>
                  </a:extLst>
                </a:gridCol>
                <a:gridCol w="1568414">
                  <a:extLst>
                    <a:ext uri="{9D8B030D-6E8A-4147-A177-3AD203B41FA5}">
                      <a16:colId xmlns:a16="http://schemas.microsoft.com/office/drawing/2014/main" val="446189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711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K1 Display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Pearl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Pearl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Pearl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Pearl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91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K2 Weight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1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K3 touch UI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Y/N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88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K4 HW buttons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Y/N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26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K5 front light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Y/N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22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K6 battery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No. page turns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95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K7 wi-fi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Y/N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07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K8 price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  <a:r>
                        <a:rPr lang="cs-CZ" dirty="0"/>
                        <a:t>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632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998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7E525-39F1-433A-B889-68866938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utility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ED65D53-6E24-4062-8885-0029969468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123749"/>
              </p:ext>
            </p:extLst>
          </p:nvPr>
        </p:nvGraphicFramePr>
        <p:xfrm>
          <a:off x="1033272" y="2054225"/>
          <a:ext cx="941527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816">
                  <a:extLst>
                    <a:ext uri="{9D8B030D-6E8A-4147-A177-3AD203B41FA5}">
                      <a16:colId xmlns:a16="http://schemas.microsoft.com/office/drawing/2014/main" val="1751067680"/>
                    </a:ext>
                  </a:extLst>
                </a:gridCol>
                <a:gridCol w="1184802">
                  <a:extLst>
                    <a:ext uri="{9D8B030D-6E8A-4147-A177-3AD203B41FA5}">
                      <a16:colId xmlns:a16="http://schemas.microsoft.com/office/drawing/2014/main" val="4181663660"/>
                    </a:ext>
                  </a:extLst>
                </a:gridCol>
                <a:gridCol w="1568414">
                  <a:extLst>
                    <a:ext uri="{9D8B030D-6E8A-4147-A177-3AD203B41FA5}">
                      <a16:colId xmlns:a16="http://schemas.microsoft.com/office/drawing/2014/main" val="126426181"/>
                    </a:ext>
                  </a:extLst>
                </a:gridCol>
                <a:gridCol w="1568414">
                  <a:extLst>
                    <a:ext uri="{9D8B030D-6E8A-4147-A177-3AD203B41FA5}">
                      <a16:colId xmlns:a16="http://schemas.microsoft.com/office/drawing/2014/main" val="232844593"/>
                    </a:ext>
                  </a:extLst>
                </a:gridCol>
                <a:gridCol w="1568414">
                  <a:extLst>
                    <a:ext uri="{9D8B030D-6E8A-4147-A177-3AD203B41FA5}">
                      <a16:colId xmlns:a16="http://schemas.microsoft.com/office/drawing/2014/main" val="1431825345"/>
                    </a:ext>
                  </a:extLst>
                </a:gridCol>
                <a:gridCol w="1568414">
                  <a:extLst>
                    <a:ext uri="{9D8B030D-6E8A-4147-A177-3AD203B41FA5}">
                      <a16:colId xmlns:a16="http://schemas.microsoft.com/office/drawing/2014/main" val="446189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711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K1 Display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91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K2 Weight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1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K4 HW buttons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266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K5 front light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22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K6 battery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95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K8 price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632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10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0D00F-8D8E-4D0A-885E-CABC7599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Pairwise comparison</a:t>
            </a:r>
            <a:endParaRPr 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1EF8EE0E-3AE7-4F5C-9A69-56C0A5ED7E9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43087" y="2453481"/>
            <a:ext cx="3171825" cy="3095625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E240BD95-26A5-479F-A0E3-89CFCA43609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7772039"/>
              </p:ext>
            </p:extLst>
          </p:nvPr>
        </p:nvGraphicFramePr>
        <p:xfrm>
          <a:off x="5751576" y="1825625"/>
          <a:ext cx="560222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24">
                  <a:extLst>
                    <a:ext uri="{9D8B030D-6E8A-4147-A177-3AD203B41FA5}">
                      <a16:colId xmlns:a16="http://schemas.microsoft.com/office/drawing/2014/main" val="2391976496"/>
                    </a:ext>
                  </a:extLst>
                </a:gridCol>
                <a:gridCol w="1008888">
                  <a:extLst>
                    <a:ext uri="{9D8B030D-6E8A-4147-A177-3AD203B41FA5}">
                      <a16:colId xmlns:a16="http://schemas.microsoft.com/office/drawing/2014/main" val="2377537801"/>
                    </a:ext>
                  </a:extLst>
                </a:gridCol>
                <a:gridCol w="1400556">
                  <a:extLst>
                    <a:ext uri="{9D8B030D-6E8A-4147-A177-3AD203B41FA5}">
                      <a16:colId xmlns:a16="http://schemas.microsoft.com/office/drawing/2014/main" val="2866743771"/>
                    </a:ext>
                  </a:extLst>
                </a:gridCol>
                <a:gridCol w="1400556">
                  <a:extLst>
                    <a:ext uri="{9D8B030D-6E8A-4147-A177-3AD203B41FA5}">
                      <a16:colId xmlns:a16="http://schemas.microsoft.com/office/drawing/2014/main" val="118090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540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K1 Display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41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K2 Weight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589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K4 HW buttons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075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K5 front light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873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K6 battery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027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K8 price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543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26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E5B4EA9-E6B2-4B58-8D6F-F89C3EC9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utility</a:t>
            </a:r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94D065D6-AD72-483A-A1AE-5565666580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515879"/>
              </p:ext>
            </p:extLst>
          </p:nvPr>
        </p:nvGraphicFramePr>
        <p:xfrm>
          <a:off x="838200" y="1825625"/>
          <a:ext cx="10515600" cy="352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51116341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3637369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7537157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71671300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46744480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65837928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26317869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349394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Criteria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Weight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1525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K1 Display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287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K2 Weight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9432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K4 HW buttons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2451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K5 front light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2773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K6 battery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843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K8 price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1337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2086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6846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214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30C0E-2416-4C6C-BDFC-6E40A70F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establishment and pairwise comparison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AC1139E-2F2B-40EE-A7FD-27FAB227C5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7298443"/>
              </p:ext>
            </p:extLst>
          </p:nvPr>
        </p:nvGraphicFramePr>
        <p:xfrm>
          <a:off x="838200" y="1998345"/>
          <a:ext cx="518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226392152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97821825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78851108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36497754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127419035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70109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Risks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95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534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85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531584"/>
                  </a:ext>
                </a:extLst>
              </a:tr>
            </a:tbl>
          </a:graphicData>
        </a:graphic>
      </p:graphicFrame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3545228B-5D48-41BF-BACF-4F55820A5E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61176" y="1825625"/>
            <a:ext cx="4876800" cy="1828800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32E6B50-EBAF-684F-9F0B-3F51941D9B02}"/>
              </a:ext>
            </a:extLst>
          </p:cNvPr>
          <p:cNvSpPr txBox="1">
            <a:spLocks/>
          </p:cNvSpPr>
          <p:nvPr/>
        </p:nvSpPr>
        <p:spPr>
          <a:xfrm>
            <a:off x="914402" y="3962082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R1 - Premature end of support for the device by producer</a:t>
            </a:r>
          </a:p>
          <a:p>
            <a:r>
              <a:rPr lang="en-US"/>
              <a:t>R2 - Denying complaint for broken screen</a:t>
            </a:r>
          </a:p>
          <a:p>
            <a:r>
              <a:rPr lang="en-US"/>
              <a:t>R3 - End of life of the book e-shop integrated into the reader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848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93E34C5-219D-4D8A-8308-6662E82D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– establishing weights</a:t>
            </a:r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48B5ED2E-7FF6-4474-A5A0-F0153D5FA4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834178"/>
              </p:ext>
            </p:extLst>
          </p:nvPr>
        </p:nvGraphicFramePr>
        <p:xfrm>
          <a:off x="2255520" y="1880489"/>
          <a:ext cx="7010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26297827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6613119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8085206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26747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Risks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05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78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122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234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947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95DB-9711-45DF-A4BA-01F81223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weighted risks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6D4BB37-FAE3-432A-A8E3-ECBE187353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055908"/>
              </p:ext>
            </p:extLst>
          </p:nvPr>
        </p:nvGraphicFramePr>
        <p:xfrm>
          <a:off x="838200" y="1825625"/>
          <a:ext cx="105155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290714499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61088469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037516750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195375264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27386268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74741784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8617557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47510591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4798133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819422710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48648262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480570614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78135771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94329856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Risks</a:t>
                      </a:r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V1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V2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V3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V4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V5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Vmax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010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2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213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383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325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23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22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352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4F037-B539-445D-8CD5-0B4BAE221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Effect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825227C-0269-414F-9703-1C0477498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185388"/>
              </p:ext>
            </p:extLst>
          </p:nvPr>
        </p:nvGraphicFramePr>
        <p:xfrm>
          <a:off x="1069848" y="2350008"/>
          <a:ext cx="8315453" cy="2127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7698">
                  <a:extLst>
                    <a:ext uri="{9D8B030D-6E8A-4147-A177-3AD203B41FA5}">
                      <a16:colId xmlns:a16="http://schemas.microsoft.com/office/drawing/2014/main" val="3424804449"/>
                    </a:ext>
                  </a:extLst>
                </a:gridCol>
                <a:gridCol w="1043445">
                  <a:extLst>
                    <a:ext uri="{9D8B030D-6E8A-4147-A177-3AD203B41FA5}">
                      <a16:colId xmlns:a16="http://schemas.microsoft.com/office/drawing/2014/main" val="4281309798"/>
                    </a:ext>
                  </a:extLst>
                </a:gridCol>
                <a:gridCol w="1059498">
                  <a:extLst>
                    <a:ext uri="{9D8B030D-6E8A-4147-A177-3AD203B41FA5}">
                      <a16:colId xmlns:a16="http://schemas.microsoft.com/office/drawing/2014/main" val="3586353071"/>
                    </a:ext>
                  </a:extLst>
                </a:gridCol>
                <a:gridCol w="1155816">
                  <a:extLst>
                    <a:ext uri="{9D8B030D-6E8A-4147-A177-3AD203B41FA5}">
                      <a16:colId xmlns:a16="http://schemas.microsoft.com/office/drawing/2014/main" val="1745679976"/>
                    </a:ext>
                  </a:extLst>
                </a:gridCol>
                <a:gridCol w="1059498">
                  <a:extLst>
                    <a:ext uri="{9D8B030D-6E8A-4147-A177-3AD203B41FA5}">
                      <a16:colId xmlns:a16="http://schemas.microsoft.com/office/drawing/2014/main" val="3294212648"/>
                    </a:ext>
                  </a:extLst>
                </a:gridCol>
                <a:gridCol w="1059498">
                  <a:extLst>
                    <a:ext uri="{9D8B030D-6E8A-4147-A177-3AD203B41FA5}">
                      <a16:colId xmlns:a16="http://schemas.microsoft.com/office/drawing/2014/main" val="3308442659"/>
                    </a:ext>
                  </a:extLst>
                </a:gridCol>
              </a:tblGrid>
              <a:tr h="425507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V1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V2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V3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V4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V5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539327"/>
                  </a:ext>
                </a:extLst>
              </a:tr>
              <a:tr h="42550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Utility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84,25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68,7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84,75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90,2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91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3496797"/>
                  </a:ext>
                </a:extLst>
              </a:tr>
              <a:tr h="42550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Risks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33,3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31,7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26,7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6159963"/>
                  </a:ext>
                </a:extLst>
              </a:tr>
              <a:tr h="42550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U - 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49,25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35,4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83,05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58,5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64,3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810154"/>
                  </a:ext>
                </a:extLst>
              </a:tr>
              <a:tr h="42550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U/R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49,9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3,4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0511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25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FADD7-CF52-174B-BB49-729B6952E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MCA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C7AC62-2F37-6740-B1ED-F1D445DB0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methods are being used in the praxis</a:t>
            </a:r>
          </a:p>
          <a:p>
            <a:r>
              <a:rPr lang="en-US" dirty="0"/>
              <a:t>The MCA we are talking today supports the decision by comparing the „distance“ to optimum</a:t>
            </a:r>
          </a:p>
          <a:p>
            <a:r>
              <a:rPr lang="en-US" dirty="0"/>
              <a:t>Many methods work like that:</a:t>
            </a:r>
          </a:p>
          <a:p>
            <a:pPr lvl="1"/>
            <a:r>
              <a:rPr lang="en-US" dirty="0" err="1"/>
              <a:t>Electre</a:t>
            </a:r>
            <a:r>
              <a:rPr lang="en-US" dirty="0"/>
              <a:t> (I, II, III, …)</a:t>
            </a:r>
          </a:p>
          <a:p>
            <a:pPr lvl="1"/>
            <a:r>
              <a:rPr lang="en-US" dirty="0" err="1"/>
              <a:t>Promethee</a:t>
            </a:r>
            <a:endParaRPr lang="en-US" dirty="0"/>
          </a:p>
          <a:p>
            <a:pPr lvl="1"/>
            <a:r>
              <a:rPr lang="en-US" dirty="0" err="1"/>
              <a:t>Topsis</a:t>
            </a:r>
            <a:endParaRPr lang="en-US" dirty="0"/>
          </a:p>
          <a:p>
            <a:r>
              <a:rPr lang="en-US" dirty="0"/>
              <a:t>Lecture demonstrates principles these are based on</a:t>
            </a:r>
          </a:p>
          <a:p>
            <a:r>
              <a:rPr lang="en-US" dirty="0"/>
              <a:t>There are decision support packages implementing these methods (and many others)</a:t>
            </a:r>
          </a:p>
        </p:txBody>
      </p:sp>
    </p:spTree>
    <p:extLst>
      <p:ext uri="{BB962C8B-B14F-4D97-AF65-F5344CB8AC3E}">
        <p14:creationId xmlns:p14="http://schemas.microsoft.com/office/powerpoint/2010/main" val="338629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6782E5-1A8B-4167-8D08-F61AAEEB97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C99541-0C94-49A7-B717-AA583B6CADC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B2E45A96-DB92-432B-A4B8-5B9388A2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13507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MCA - outline</a:t>
            </a:r>
            <a:endParaRPr lang="cs-CZ" dirty="0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71135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3E364F7-A837-254C-9318-CED9DB7C52C4}"/>
              </a:ext>
            </a:extLst>
          </p:cNvPr>
          <p:cNvSpPr txBox="1"/>
          <p:nvPr/>
        </p:nvSpPr>
        <p:spPr>
          <a:xfrm>
            <a:off x="943277" y="2837084"/>
            <a:ext cx="3370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Works well in general outline of the problem solution we established in previous lecture for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392084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>
            <a:extLst>
              <a:ext uri="{FF2B5EF4-FFF2-40B4-BE49-F238E27FC236}">
                <a16:creationId xmlns:a16="http://schemas.microsoft.com/office/drawing/2014/main" id="{80D0FEE8-85EA-4E37-8A39-324762D0E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945" y="3010299"/>
            <a:ext cx="6239076" cy="203927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CB417CF-8A4B-45C1-850C-245001D26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2" y="637865"/>
            <a:ext cx="3330341" cy="5539097"/>
          </a:xfrm>
        </p:spPr>
        <p:txBody>
          <a:bodyPr anchor="t">
            <a:normAutofit/>
          </a:bodyPr>
          <a:lstStyle/>
          <a:p>
            <a:r>
              <a:rPr lang="en-US" b="1" dirty="0"/>
              <a:t>Utility evaluation </a:t>
            </a:r>
            <a:br>
              <a:rPr lang="en-US" b="1" dirty="0"/>
            </a:br>
            <a:br>
              <a:rPr lang="en-US" b="1" dirty="0"/>
            </a:br>
            <a:r>
              <a:rPr lang="en-US" dirty="0"/>
              <a:t>1. quantifying criteria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6130" y="649892"/>
            <a:ext cx="7195829" cy="2271728"/>
          </a:xfrm>
        </p:spPr>
        <p:txBody>
          <a:bodyPr>
            <a:normAutofit/>
          </a:bodyPr>
          <a:lstStyle/>
          <a:p>
            <a:r>
              <a:rPr lang="en-US" dirty="0"/>
              <a:t>Criteria in their natural units</a:t>
            </a:r>
          </a:p>
          <a:p>
            <a:r>
              <a:rPr lang="en-US" dirty="0"/>
              <a:t>Variants are labeled neutrally as V1 – </a:t>
            </a:r>
            <a:r>
              <a:rPr lang="en-US" dirty="0" err="1"/>
              <a:t>Vn</a:t>
            </a:r>
            <a:endParaRPr lang="en-US" dirty="0"/>
          </a:p>
          <a:p>
            <a:r>
              <a:rPr lang="en-US" dirty="0"/>
              <a:t>Direct comparison of criteria not possible</a:t>
            </a:r>
          </a:p>
          <a:p>
            <a:r>
              <a:rPr lang="en-US" dirty="0"/>
              <a:t>(comparing apples and pears)</a:t>
            </a:r>
          </a:p>
        </p:txBody>
      </p:sp>
    </p:spTree>
    <p:extLst>
      <p:ext uri="{BB962C8B-B14F-4D97-AF65-F5344CB8AC3E}">
        <p14:creationId xmlns:p14="http://schemas.microsoft.com/office/powerpoint/2010/main" val="345604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16B536AA-6C1A-48F4-8502-D3139AA575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4320" y="2676292"/>
            <a:ext cx="5354949" cy="2297151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416CE4E-3A78-4023-BC81-A76458F302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E31C702-56E8-4B61-8BEF-308742A14A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7A4477-59DA-44E0-852B-7336F3584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520" y="156063"/>
            <a:ext cx="552994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2. Table of simple utility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8652998-42C1-45C9-A89D-0707EA397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3167" y="1662347"/>
            <a:ext cx="4865946" cy="43521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300" b="1" dirty="0">
                <a:solidFill>
                  <a:schemeClr val="bg1"/>
                </a:solidFill>
              </a:rPr>
              <a:t>Generally: we need to normalize the criteria</a:t>
            </a:r>
          </a:p>
          <a:p>
            <a:pPr lvl="1"/>
            <a:r>
              <a:rPr lang="en-US" sz="1900" dirty="0">
                <a:solidFill>
                  <a:schemeClr val="bg1"/>
                </a:solidFill>
              </a:rPr>
              <a:t>I. e. criteria value as % of utility</a:t>
            </a:r>
          </a:p>
          <a:p>
            <a:pPr lvl="1"/>
            <a:r>
              <a:rPr lang="en-US" sz="1900" dirty="0">
                <a:solidFill>
                  <a:schemeClr val="bg1"/>
                </a:solidFill>
              </a:rPr>
              <a:t>0 = no utility</a:t>
            </a:r>
          </a:p>
          <a:p>
            <a:pPr lvl="1"/>
            <a:r>
              <a:rPr lang="en-US" sz="1900" dirty="0">
                <a:solidFill>
                  <a:schemeClr val="bg1"/>
                </a:solidFill>
              </a:rPr>
              <a:t>100 = max. utility</a:t>
            </a:r>
          </a:p>
          <a:p>
            <a:r>
              <a:rPr lang="en-US" sz="2300" dirty="0">
                <a:solidFill>
                  <a:schemeClr val="bg1"/>
                </a:solidFill>
              </a:rPr>
              <a:t>The transformation from natural units may be linear or more complicated</a:t>
            </a:r>
          </a:p>
          <a:p>
            <a:r>
              <a:rPr lang="en-US" sz="2300" dirty="0">
                <a:solidFill>
                  <a:schemeClr val="bg1"/>
                </a:solidFill>
              </a:rPr>
              <a:t>i.e. size of display for mobile phone – bigger = better… up to certain size</a:t>
            </a:r>
          </a:p>
          <a:p>
            <a:r>
              <a:rPr lang="en-US" sz="2300" b="1" dirty="0">
                <a:solidFill>
                  <a:schemeClr val="bg1"/>
                </a:solidFill>
              </a:rPr>
              <a:t>Transformation process must be documented!</a:t>
            </a:r>
          </a:p>
        </p:txBody>
      </p:sp>
    </p:spTree>
    <p:extLst>
      <p:ext uri="{BB962C8B-B14F-4D97-AF65-F5344CB8AC3E}">
        <p14:creationId xmlns:p14="http://schemas.microsoft.com/office/powerpoint/2010/main" val="127024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6E1DF53-8C7A-784B-B8B3-4DF4BAD9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010" y="135249"/>
            <a:ext cx="10515600" cy="1325563"/>
          </a:xfrm>
        </p:spPr>
        <p:txBody>
          <a:bodyPr/>
          <a:lstStyle/>
          <a:p>
            <a:r>
              <a:rPr lang="en-US" dirty="0"/>
              <a:t>Other normalization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Zástupný obsah 6">
                <a:extLst>
                  <a:ext uri="{FF2B5EF4-FFF2-40B4-BE49-F238E27FC236}">
                    <a16:creationId xmlns:a16="http://schemas.microsoft.com/office/drawing/2014/main" id="{1AC7A18B-9C5E-3D43-ACB8-DDFE525C5AA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88676857"/>
                  </p:ext>
                </p:extLst>
              </p:nvPr>
            </p:nvGraphicFramePr>
            <p:xfrm>
              <a:off x="256478" y="1460812"/>
              <a:ext cx="11173523" cy="408244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492843">
                      <a:extLst>
                        <a:ext uri="{9D8B030D-6E8A-4147-A177-3AD203B41FA5}">
                          <a16:colId xmlns:a16="http://schemas.microsoft.com/office/drawing/2014/main" val="2776395200"/>
                        </a:ext>
                      </a:extLst>
                    </a:gridCol>
                    <a:gridCol w="3957662">
                      <a:extLst>
                        <a:ext uri="{9D8B030D-6E8A-4147-A177-3AD203B41FA5}">
                          <a16:colId xmlns:a16="http://schemas.microsoft.com/office/drawing/2014/main" val="4155550729"/>
                        </a:ext>
                      </a:extLst>
                    </a:gridCol>
                    <a:gridCol w="3723018">
                      <a:extLst>
                        <a:ext uri="{9D8B030D-6E8A-4147-A177-3AD203B41FA5}">
                          <a16:colId xmlns:a16="http://schemas.microsoft.com/office/drawing/2014/main" val="2625411973"/>
                        </a:ext>
                      </a:extLst>
                    </a:gridCol>
                  </a:tblGrid>
                  <a:tr h="21985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Method name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Maximize criterion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noProof="0" dirty="0">
                              <a:effectLst/>
                            </a:rPr>
                            <a:t>Minimize criterion</a:t>
                          </a:r>
                          <a:endParaRPr lang="en-US" sz="1600" noProof="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27602423"/>
                      </a:ext>
                    </a:extLst>
                  </a:tr>
                  <a:tr h="457717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Min-max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cs-CZ" sz="120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=1−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cs-CZ" sz="120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17942596"/>
                      </a:ext>
                    </a:extLst>
                  </a:tr>
                  <a:tr h="37649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Compare with average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acc>
                                      <m:accPr>
                                        <m:chr m:val="̅"/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den>
                                </m:f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∙100</m:t>
                                </m:r>
                              </m:oMath>
                            </m:oMathPara>
                          </a14:m>
                          <a:endParaRPr lang="cs-CZ" sz="120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 </a:t>
                          </a:r>
                          <a:endParaRPr lang="cs-CZ" sz="120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62701599"/>
                      </a:ext>
                    </a:extLst>
                  </a:tr>
                  <a:tr h="40756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Compare with leader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∙100</m:t>
                                </m:r>
                              </m:oMath>
                            </m:oMathPara>
                          </a14:m>
                          <a:endParaRPr lang="cs-CZ" sz="120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 </a:t>
                          </a:r>
                          <a:endParaRPr lang="cs-CZ" sz="120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3756308"/>
                      </a:ext>
                    </a:extLst>
                  </a:tr>
                  <a:tr h="70001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Logarithmic normalization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cs-CZ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𝑟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</m:func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⁡(</m:t>
                                    </m:r>
                                    <m:nary>
                                      <m:naryPr>
                                        <m:chr m:val="∏"/>
                                        <m:limLoc m:val="undOvr"/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cs-CZ" sz="120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>
                                      <m:f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func>
                                          <m:func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ln</m:t>
                                            </m:r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cs-CZ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cs-CZ" sz="12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cs-CZ" sz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𝑟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cs-CZ" sz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𝑖𝑗</m:t>
                                                    </m:r>
                                                  </m:sub>
                                                </m:sSub>
                                              </m:e>
                                            </m:d>
                                          </m:e>
                                        </m:func>
                                      </m:num>
                                      <m:den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ln</m:t>
                                        </m:r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⁡(</m:t>
                                        </m:r>
                                        <m:nary>
                                          <m:naryPr>
                                            <m:chr m:val="∏"/>
                                            <m:limLoc m:val="undOvr"/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=1</m:t>
                                            </m:r>
                                          </m:sub>
                                          <m:sup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p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cs-CZ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𝑟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</m:nary>
                                      </m:den>
                                    </m:f>
                                  </m:num>
                                  <m:den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sz="120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23008409"/>
                      </a:ext>
                    </a:extLst>
                  </a:tr>
                  <a:tr h="49405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POMP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𝑃𝑂𝑀𝑃</m:t>
                                </m:r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min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⁡(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func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min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⁡(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den>
                                </m:f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∙100</m:t>
                                </m:r>
                              </m:oMath>
                            </m:oMathPara>
                          </a14:m>
                          <a:endParaRPr lang="cs-CZ" sz="120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𝑃𝑂𝑀𝑃</m:t>
                                </m:r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>
                                      <m:f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unc>
                                          <m:func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cs-CZ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</m:d>
                                          </m:e>
                                        </m:func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max</m:t>
                                            </m:r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cs-CZ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</m:d>
                                          </m:e>
                                        </m:func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unc>
                                          <m:func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d>
                                              <m:dPr>
                                                <m:ctrlPr>
                                                  <a:rPr lang="cs-CZ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</m:d>
                                          </m:e>
                                        </m:func>
                                      </m:den>
                                    </m:f>
                                  </m:e>
                                </m:d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∙100</m:t>
                                </m:r>
                              </m:oMath>
                            </m:oMathPara>
                          </a14:m>
                          <a:endParaRPr lang="cs-CZ" sz="120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82624765"/>
                      </a:ext>
                    </a:extLst>
                  </a:tr>
                  <a:tr h="68798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Vector normalization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=1</m:t>
                                            </m:r>
                                          </m:sub>
                                          <m:sup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p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cs-CZ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bSup>
                                          </m:e>
                                        </m:nary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cs-CZ" sz="120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>
                                      <m:f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=1</m:t>
                                            </m:r>
                                          </m:sub>
                                          <m:sup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p>
                                          <m:e>
                                            <m:f>
                                              <m:fPr>
                                                <m:ctrlPr>
                                                  <a:rPr lang="cs-CZ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cs-CZ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num>
                                              <m:den>
                                                <m:sSubSup>
                                                  <m:sSubSupPr>
                                                    <m:ctrlPr>
                                                      <a:rPr lang="cs-CZ" sz="12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cs-CZ" sz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cs-CZ" sz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cs-CZ" sz="12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bSup>
                                              </m:den>
                                            </m:f>
                                          </m:e>
                                        </m:nary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cs-CZ" sz="1200" dirty="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28593991"/>
                      </a:ext>
                    </a:extLst>
                  </a:tr>
                  <a:tr h="49229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 dirty="0">
                              <a:effectLst/>
                            </a:rPr>
                            <a:t>Linear normalization by aggregating the values</a:t>
                          </a:r>
                          <a:endParaRPr lang="en-US" sz="1600" noProof="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limLoc m:val="undOvr"/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cs-CZ" sz="120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cs-CZ" sz="12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cs-CZ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sSub>
                                      <m:sSubPr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</m:num>
                                  <m:den>
                                    <m:nary>
                                      <m:naryPr>
                                        <m:chr m:val="∑"/>
                                        <m:limLoc m:val="undOvr"/>
                                        <m:ctrlPr>
                                          <a:rPr lang="cs-CZ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cs-CZ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cs-CZ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1/</m:t>
                                            </m:r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cs-CZ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cs-CZ" sz="120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66067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Zástupný obsah 6">
                <a:extLst>
                  <a:ext uri="{FF2B5EF4-FFF2-40B4-BE49-F238E27FC236}">
                    <a16:creationId xmlns:a16="http://schemas.microsoft.com/office/drawing/2014/main" id="{1AC7A18B-9C5E-3D43-ACB8-DDFE525C5AA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88676857"/>
                  </p:ext>
                </p:extLst>
              </p:nvPr>
            </p:nvGraphicFramePr>
            <p:xfrm>
              <a:off x="256478" y="1460812"/>
              <a:ext cx="11173523" cy="40851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492843">
                      <a:extLst>
                        <a:ext uri="{9D8B030D-6E8A-4147-A177-3AD203B41FA5}">
                          <a16:colId xmlns:a16="http://schemas.microsoft.com/office/drawing/2014/main" val="2776395200"/>
                        </a:ext>
                      </a:extLst>
                    </a:gridCol>
                    <a:gridCol w="3957662">
                      <a:extLst>
                        <a:ext uri="{9D8B030D-6E8A-4147-A177-3AD203B41FA5}">
                          <a16:colId xmlns:a16="http://schemas.microsoft.com/office/drawing/2014/main" val="4155550729"/>
                        </a:ext>
                      </a:extLst>
                    </a:gridCol>
                    <a:gridCol w="3723018">
                      <a:extLst>
                        <a:ext uri="{9D8B030D-6E8A-4147-A177-3AD203B41FA5}">
                          <a16:colId xmlns:a16="http://schemas.microsoft.com/office/drawing/2014/main" val="2625411973"/>
                        </a:ext>
                      </a:extLst>
                    </a:gridCol>
                  </a:tblGrid>
                  <a:tr h="24384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Method name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Maximize criterion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noProof="0" dirty="0">
                              <a:effectLst/>
                            </a:rPr>
                            <a:t>Minimize criterion</a:t>
                          </a:r>
                          <a:endParaRPr lang="en-US" sz="1600" noProof="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27602423"/>
                      </a:ext>
                    </a:extLst>
                  </a:tr>
                  <a:tr h="457717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Min-max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462" t="-69444" r="-94551" b="-8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0000" t="-69444" r="-340" b="-8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7942596"/>
                      </a:ext>
                    </a:extLst>
                  </a:tr>
                  <a:tr h="37649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Compare with average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462" t="-203333" r="-94551" b="-8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 </a:t>
                          </a:r>
                          <a:endParaRPr lang="cs-CZ" sz="120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62701599"/>
                      </a:ext>
                    </a:extLst>
                  </a:tr>
                  <a:tr h="40756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Compare with leader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462" t="-284375" r="-94551" b="-73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 </a:t>
                          </a:r>
                          <a:endParaRPr lang="cs-CZ" sz="120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3756308"/>
                      </a:ext>
                    </a:extLst>
                  </a:tr>
                  <a:tr h="70001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Logarithmic normalization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462" t="-223636" r="-94551" b="-32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0000" t="-223636" r="-340" b="-327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3008409"/>
                      </a:ext>
                    </a:extLst>
                  </a:tr>
                  <a:tr h="49405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POMP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462" t="-456410" r="-94551" b="-36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0000" t="-456410" r="-340" b="-36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2624765"/>
                      </a:ext>
                    </a:extLst>
                  </a:tr>
                  <a:tr h="91313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>
                              <a:effectLst/>
                            </a:rPr>
                            <a:t>Vector normalization</a:t>
                          </a:r>
                          <a:endParaRPr lang="en-US" sz="1600" noProof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462" t="-301389" r="-94551" b="-9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0000" t="-301389" r="-340" b="-9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8593991"/>
                      </a:ext>
                    </a:extLst>
                  </a:tr>
                  <a:tr h="49229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600" noProof="0" dirty="0">
                              <a:effectLst/>
                            </a:rPr>
                            <a:t>Linear normalization by aggregating the values</a:t>
                          </a:r>
                          <a:endParaRPr lang="en-US" sz="1600" noProof="0" dirty="0">
                            <a:effectLst/>
                            <a:latin typeface="Latin Modern Roman 10" pitchFamily="2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88462" t="-741026" r="-94551" b="-7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0000" t="-741026" r="-340" b="-7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66067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6053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26B6D8-C916-5948-862C-F24D800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Normalization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C784A-C609-A343-A6C4-71B904D08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You can choose even arbitrary created set of transformational rules</a:t>
            </a:r>
          </a:p>
          <a:p>
            <a:r>
              <a:rPr lang="en-US" sz="2000">
                <a:solidFill>
                  <a:schemeClr val="bg1"/>
                </a:solidFill>
              </a:rPr>
              <a:t>Regardless of what you choose you need to be capable to defend it</a:t>
            </a:r>
          </a:p>
          <a:p>
            <a:r>
              <a:rPr lang="en-US" sz="2000">
                <a:solidFill>
                  <a:schemeClr val="bg1"/>
                </a:solidFill>
              </a:rPr>
              <a:t>Examples of usage: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16F6EFB-2479-1C42-A16F-875D75A24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634" y="1927274"/>
            <a:ext cx="7427385" cy="245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3985D94-DA9A-46B0-8697-80B7A8D19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96" y="435463"/>
            <a:ext cx="10515600" cy="1325563"/>
          </a:xfrm>
        </p:spPr>
        <p:txBody>
          <a:bodyPr/>
          <a:lstStyle/>
          <a:p>
            <a:r>
              <a:rPr lang="en-US" dirty="0"/>
              <a:t>Comparing the criteria</a:t>
            </a:r>
            <a:endParaRPr lang="cs-CZ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D4C163CB-FD6A-4239-8FB1-800F28E9C81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4159" y="3055434"/>
            <a:ext cx="5915641" cy="1682897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7B1DB42-0937-42E1-A3E5-CF9980C11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3893" y="796721"/>
            <a:ext cx="5181600" cy="5264557"/>
          </a:xfrm>
        </p:spPr>
        <p:txBody>
          <a:bodyPr/>
          <a:lstStyle/>
          <a:p>
            <a:r>
              <a:rPr lang="en-US" dirty="0"/>
              <a:t>Are all criteria independent or do the form hierarchy (or network)?</a:t>
            </a:r>
          </a:p>
          <a:p>
            <a:r>
              <a:rPr lang="en-US" dirty="0"/>
              <a:t>MCA in lecture expects </a:t>
            </a:r>
            <a:r>
              <a:rPr lang="en-US" b="1" dirty="0"/>
              <a:t>independent</a:t>
            </a:r>
            <a:r>
              <a:rPr lang="en-US" dirty="0"/>
              <a:t> criteria</a:t>
            </a:r>
          </a:p>
          <a:p>
            <a:r>
              <a:rPr lang="en-US" dirty="0"/>
              <a:t>If it is not the case – we have to perform analysis in different way</a:t>
            </a:r>
          </a:p>
          <a:p>
            <a:r>
              <a:rPr lang="en-US" dirty="0"/>
              <a:t>Use for example:</a:t>
            </a:r>
          </a:p>
          <a:p>
            <a:pPr lvl="1"/>
            <a:r>
              <a:rPr lang="en-US" dirty="0"/>
              <a:t>AHP – Analytic Hierarchy Process</a:t>
            </a:r>
          </a:p>
          <a:p>
            <a:pPr lvl="1"/>
            <a:r>
              <a:rPr lang="en-US" dirty="0"/>
              <a:t>ANP – Analytic Network Process</a:t>
            </a:r>
          </a:p>
          <a:p>
            <a:pPr lvl="1"/>
            <a:r>
              <a:rPr lang="cs-CZ" dirty="0"/>
              <a:t>(</a:t>
            </a:r>
            <a:r>
              <a:rPr lang="cs-CZ" dirty="0" err="1"/>
              <a:t>superdecisions.com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0844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1389</Words>
  <Application>Microsoft Macintosh PowerPoint</Application>
  <PresentationFormat>Širokoúhlá obrazovka</PresentationFormat>
  <Paragraphs>526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Latin Modern Roman 10</vt:lpstr>
      <vt:lpstr>Office Theme</vt:lpstr>
      <vt:lpstr>MCA – Multicriterial Analysis</vt:lpstr>
      <vt:lpstr>MCA</vt:lpstr>
      <vt:lpstr>MCA</vt:lpstr>
      <vt:lpstr>MCA - outline</vt:lpstr>
      <vt:lpstr>Utility evaluation   1. quantifying criteria</vt:lpstr>
      <vt:lpstr>2. Table of simple utility</vt:lpstr>
      <vt:lpstr>Other normalization methods</vt:lpstr>
      <vt:lpstr>Normalization</vt:lpstr>
      <vt:lpstr>Comparing the criteria</vt:lpstr>
      <vt:lpstr>Deriving the weights of the criteria</vt:lpstr>
      <vt:lpstr>Alternative approach using Fuller’s triangle</vt:lpstr>
      <vt:lpstr>Alternative methods to establish weight system</vt:lpstr>
      <vt:lpstr>3. Table of weighted criteria</vt:lpstr>
      <vt:lpstr>Risk evaluation – table of risks</vt:lpstr>
      <vt:lpstr>Weighted risks</vt:lpstr>
      <vt:lpstr>Final effect</vt:lpstr>
      <vt:lpstr>Example – choosing e-book reader</vt:lpstr>
      <vt:lpstr>Identified Variants for E-Ink E-book Reader</vt:lpstr>
      <vt:lpstr>Variants</vt:lpstr>
      <vt:lpstr>Criteria in natural units</vt:lpstr>
      <vt:lpstr>Criteria utility</vt:lpstr>
      <vt:lpstr>Pairwise comparison</vt:lpstr>
      <vt:lpstr>Weighted utility</vt:lpstr>
      <vt:lpstr>Risks establishment and pairwise comparison</vt:lpstr>
      <vt:lpstr>Risk – establishing weights</vt:lpstr>
      <vt:lpstr>Table of weighted risks</vt:lpstr>
      <vt:lpstr>Final Effect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 – Multicriterial Analysis</dc:title>
  <dc:creator>Senovsky Pavel</dc:creator>
  <cp:lastModifiedBy>Senovsky Pavel</cp:lastModifiedBy>
  <cp:revision>25</cp:revision>
  <dcterms:created xsi:type="dcterms:W3CDTF">2019-03-14T11:24:29Z</dcterms:created>
  <dcterms:modified xsi:type="dcterms:W3CDTF">2019-03-14T12:15:05Z</dcterms:modified>
</cp:coreProperties>
</file>