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61" r:id="rId4"/>
    <p:sldId id="262" r:id="rId5"/>
    <p:sldId id="263" r:id="rId6"/>
    <p:sldId id="264" r:id="rId7"/>
    <p:sldId id="258" r:id="rId8"/>
    <p:sldId id="279" r:id="rId9"/>
    <p:sldId id="265" r:id="rId10"/>
    <p:sldId id="266" r:id="rId11"/>
    <p:sldId id="267" r:id="rId12"/>
    <p:sldId id="268" r:id="rId13"/>
    <p:sldId id="260" r:id="rId14"/>
    <p:sldId id="269" r:id="rId15"/>
    <p:sldId id="270" r:id="rId16"/>
    <p:sldId id="271" r:id="rId17"/>
    <p:sldId id="272" r:id="rId18"/>
    <p:sldId id="273" r:id="rId19"/>
    <p:sldId id="274" r:id="rId20"/>
    <p:sldId id="275" r:id="rId21"/>
    <p:sldId id="276" r:id="rId22"/>
    <p:sldId id="277" r:id="rId23"/>
    <p:sldId id="278"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25" autoAdjust="0"/>
    <p:restoredTop sz="94660"/>
  </p:normalViewPr>
  <p:slideViewPr>
    <p:cSldViewPr snapToGrid="0">
      <p:cViewPr varScale="1">
        <p:scale>
          <a:sx n="114" d="100"/>
          <a:sy n="114" d="100"/>
        </p:scale>
        <p:origin x="354"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1D27DDD-A6BF-42F0-BC93-3EC35298D780}" type="doc">
      <dgm:prSet loTypeId="urn:microsoft.com/office/officeart/2005/8/layout/cycle1" loCatId="cycle" qsTypeId="urn:microsoft.com/office/officeart/2005/8/quickstyle/simple2" qsCatId="simple" csTypeId="urn:microsoft.com/office/officeart/2005/8/colors/accent1_2" csCatId="accent1" phldr="1"/>
      <dgm:spPr/>
      <dgm:t>
        <a:bodyPr/>
        <a:lstStyle/>
        <a:p>
          <a:endParaRPr lang="cs-CZ"/>
        </a:p>
      </dgm:t>
    </dgm:pt>
    <dgm:pt modelId="{6B0A6457-FE33-473D-8572-95FD8F5616CC}">
      <dgm:prSet phldrT="[Text]"/>
      <dgm:spPr/>
      <dgm:t>
        <a:bodyPr/>
        <a:lstStyle/>
        <a:p>
          <a:r>
            <a:rPr lang="en-US" dirty="0"/>
            <a:t>Statement of the problem</a:t>
          </a:r>
          <a:endParaRPr lang="cs-CZ" dirty="0"/>
        </a:p>
      </dgm:t>
    </dgm:pt>
    <dgm:pt modelId="{181D3EE6-3F91-40C1-A3FE-FBB7FE529E77}" type="parTrans" cxnId="{5127BE37-3E53-468A-AD78-EBCE4DE460E8}">
      <dgm:prSet/>
      <dgm:spPr/>
      <dgm:t>
        <a:bodyPr/>
        <a:lstStyle/>
        <a:p>
          <a:endParaRPr lang="cs-CZ"/>
        </a:p>
      </dgm:t>
    </dgm:pt>
    <dgm:pt modelId="{D4637EB6-BAEA-4A92-B7C2-0EA301279B49}" type="sibTrans" cxnId="{5127BE37-3E53-468A-AD78-EBCE4DE460E8}">
      <dgm:prSet/>
      <dgm:spPr/>
      <dgm:t>
        <a:bodyPr/>
        <a:lstStyle/>
        <a:p>
          <a:endParaRPr lang="cs-CZ"/>
        </a:p>
      </dgm:t>
    </dgm:pt>
    <dgm:pt modelId="{A577A237-9C60-4B94-814E-DDDE2986FDD9}">
      <dgm:prSet phldrT="[Text]"/>
      <dgm:spPr/>
      <dgm:t>
        <a:bodyPr/>
        <a:lstStyle/>
        <a:p>
          <a:r>
            <a:rPr lang="en-US" dirty="0"/>
            <a:t>Getting to know the problem</a:t>
          </a:r>
          <a:endParaRPr lang="cs-CZ" dirty="0"/>
        </a:p>
      </dgm:t>
    </dgm:pt>
    <dgm:pt modelId="{054E52C7-B173-4142-9A9F-16A12BE2BABD}" type="parTrans" cxnId="{65E207D7-AD08-41D8-88BF-33463B711509}">
      <dgm:prSet/>
      <dgm:spPr/>
      <dgm:t>
        <a:bodyPr/>
        <a:lstStyle/>
        <a:p>
          <a:endParaRPr lang="cs-CZ"/>
        </a:p>
      </dgm:t>
    </dgm:pt>
    <dgm:pt modelId="{345C31CD-D58E-4655-84D9-87C55624330E}" type="sibTrans" cxnId="{65E207D7-AD08-41D8-88BF-33463B711509}">
      <dgm:prSet/>
      <dgm:spPr/>
      <dgm:t>
        <a:bodyPr/>
        <a:lstStyle/>
        <a:p>
          <a:endParaRPr lang="cs-CZ"/>
        </a:p>
      </dgm:t>
    </dgm:pt>
    <dgm:pt modelId="{CE8C996A-60AC-4670-8BB7-47F793ED6CC6}">
      <dgm:prSet phldrT="[Text]"/>
      <dgm:spPr/>
      <dgm:t>
        <a:bodyPr/>
        <a:lstStyle/>
        <a:p>
          <a:r>
            <a:rPr lang="en-US" dirty="0"/>
            <a:t>Identification of the criteria</a:t>
          </a:r>
          <a:endParaRPr lang="cs-CZ" dirty="0"/>
        </a:p>
      </dgm:t>
    </dgm:pt>
    <dgm:pt modelId="{E38E351E-3179-4AEE-8571-0E305FA7F2FE}" type="parTrans" cxnId="{478DF25C-D448-49AF-B47D-970250E7377D}">
      <dgm:prSet/>
      <dgm:spPr/>
      <dgm:t>
        <a:bodyPr/>
        <a:lstStyle/>
        <a:p>
          <a:endParaRPr lang="cs-CZ"/>
        </a:p>
      </dgm:t>
    </dgm:pt>
    <dgm:pt modelId="{284FBE52-6D43-4BAD-8F7D-E38CE9EC0F10}" type="sibTrans" cxnId="{478DF25C-D448-49AF-B47D-970250E7377D}">
      <dgm:prSet/>
      <dgm:spPr/>
      <dgm:t>
        <a:bodyPr/>
        <a:lstStyle/>
        <a:p>
          <a:endParaRPr lang="cs-CZ"/>
        </a:p>
      </dgm:t>
    </dgm:pt>
    <dgm:pt modelId="{D1B56D84-73EE-400B-B7A8-C54B6869DB46}">
      <dgm:prSet phldrT="[Text]"/>
      <dgm:spPr/>
      <dgm:t>
        <a:bodyPr/>
        <a:lstStyle/>
        <a:p>
          <a:r>
            <a:rPr lang="en-US" dirty="0"/>
            <a:t>Gathering information about the variants</a:t>
          </a:r>
          <a:endParaRPr lang="cs-CZ" dirty="0"/>
        </a:p>
      </dgm:t>
    </dgm:pt>
    <dgm:pt modelId="{8401174A-0142-4185-B79E-AE5B7D9B1355}" type="parTrans" cxnId="{B66AA349-AC6D-4640-A13F-D37F21D31F35}">
      <dgm:prSet/>
      <dgm:spPr/>
      <dgm:t>
        <a:bodyPr/>
        <a:lstStyle/>
        <a:p>
          <a:endParaRPr lang="cs-CZ"/>
        </a:p>
      </dgm:t>
    </dgm:pt>
    <dgm:pt modelId="{54CF6EBF-EC39-4F0C-B2EF-3A6D02970F27}" type="sibTrans" cxnId="{B66AA349-AC6D-4640-A13F-D37F21D31F35}">
      <dgm:prSet/>
      <dgm:spPr/>
      <dgm:t>
        <a:bodyPr/>
        <a:lstStyle/>
        <a:p>
          <a:endParaRPr lang="cs-CZ"/>
        </a:p>
      </dgm:t>
    </dgm:pt>
    <dgm:pt modelId="{966FA9CF-2901-4ECF-A03B-7ED21FEE78BC}">
      <dgm:prSet phldrT="[Text]"/>
      <dgm:spPr/>
      <dgm:t>
        <a:bodyPr/>
        <a:lstStyle/>
        <a:p>
          <a:r>
            <a:rPr lang="en-US" dirty="0"/>
            <a:t>Choose method</a:t>
          </a:r>
          <a:endParaRPr lang="cs-CZ" dirty="0"/>
        </a:p>
      </dgm:t>
    </dgm:pt>
    <dgm:pt modelId="{BA3DC484-6D8A-4CB8-94D3-C8A21A5FE487}" type="parTrans" cxnId="{CF989FCC-D834-45E3-BEF7-D3D32415E0AF}">
      <dgm:prSet/>
      <dgm:spPr/>
      <dgm:t>
        <a:bodyPr/>
        <a:lstStyle/>
        <a:p>
          <a:endParaRPr lang="cs-CZ"/>
        </a:p>
      </dgm:t>
    </dgm:pt>
    <dgm:pt modelId="{9475E8CD-3AD7-4EC5-BE96-5F4874FC277B}" type="sibTrans" cxnId="{CF989FCC-D834-45E3-BEF7-D3D32415E0AF}">
      <dgm:prSet/>
      <dgm:spPr/>
      <dgm:t>
        <a:bodyPr/>
        <a:lstStyle/>
        <a:p>
          <a:endParaRPr lang="cs-CZ"/>
        </a:p>
      </dgm:t>
    </dgm:pt>
    <dgm:pt modelId="{A9956950-3323-4B81-990D-CE31DB667110}">
      <dgm:prSet phldrT="[Text]"/>
      <dgm:spPr/>
      <dgm:t>
        <a:bodyPr/>
        <a:lstStyle/>
        <a:p>
          <a:r>
            <a:rPr lang="en-US" dirty="0"/>
            <a:t>Perform analysis</a:t>
          </a:r>
          <a:endParaRPr lang="cs-CZ" dirty="0"/>
        </a:p>
      </dgm:t>
    </dgm:pt>
    <dgm:pt modelId="{99D9051D-EA84-459E-BEB1-02E59D2CAF25}" type="parTrans" cxnId="{BE392A32-D5E9-498A-9EB3-1E713AFB5FB6}">
      <dgm:prSet/>
      <dgm:spPr/>
      <dgm:t>
        <a:bodyPr/>
        <a:lstStyle/>
        <a:p>
          <a:endParaRPr lang="cs-CZ"/>
        </a:p>
      </dgm:t>
    </dgm:pt>
    <dgm:pt modelId="{A9451DEF-7A64-4442-A867-BEF3CE08C280}" type="sibTrans" cxnId="{BE392A32-D5E9-498A-9EB3-1E713AFB5FB6}">
      <dgm:prSet/>
      <dgm:spPr/>
      <dgm:t>
        <a:bodyPr/>
        <a:lstStyle/>
        <a:p>
          <a:endParaRPr lang="cs-CZ"/>
        </a:p>
      </dgm:t>
    </dgm:pt>
    <dgm:pt modelId="{7072C42F-A273-4079-B3B5-35B83D35EBD6}">
      <dgm:prSet phldrT="[Text]"/>
      <dgm:spPr/>
      <dgm:t>
        <a:bodyPr/>
        <a:lstStyle/>
        <a:p>
          <a:r>
            <a:rPr lang="en-US" dirty="0"/>
            <a:t>Interpret results</a:t>
          </a:r>
          <a:endParaRPr lang="cs-CZ" dirty="0"/>
        </a:p>
      </dgm:t>
    </dgm:pt>
    <dgm:pt modelId="{C89CA6A2-51AC-49C4-B758-2007EA244132}" type="parTrans" cxnId="{928C69F8-54F4-4957-9632-C75F3E3DFFC5}">
      <dgm:prSet/>
      <dgm:spPr/>
      <dgm:t>
        <a:bodyPr/>
        <a:lstStyle/>
        <a:p>
          <a:endParaRPr lang="cs-CZ"/>
        </a:p>
      </dgm:t>
    </dgm:pt>
    <dgm:pt modelId="{F5314C33-1028-4DB0-B4A2-A6AA509A854D}" type="sibTrans" cxnId="{928C69F8-54F4-4957-9632-C75F3E3DFFC5}">
      <dgm:prSet/>
      <dgm:spPr/>
      <dgm:t>
        <a:bodyPr/>
        <a:lstStyle/>
        <a:p>
          <a:endParaRPr lang="cs-CZ"/>
        </a:p>
      </dgm:t>
    </dgm:pt>
    <dgm:pt modelId="{609BAE45-BEE7-4DBC-AEBF-DB6CB5B830E6}" type="pres">
      <dgm:prSet presAssocID="{F1D27DDD-A6BF-42F0-BC93-3EC35298D780}" presName="cycle" presStyleCnt="0">
        <dgm:presLayoutVars>
          <dgm:dir/>
          <dgm:resizeHandles val="exact"/>
        </dgm:presLayoutVars>
      </dgm:prSet>
      <dgm:spPr/>
    </dgm:pt>
    <dgm:pt modelId="{187D3C27-CF44-4FD6-9FB5-01301606E8BE}" type="pres">
      <dgm:prSet presAssocID="{6B0A6457-FE33-473D-8572-95FD8F5616CC}" presName="dummy" presStyleCnt="0"/>
      <dgm:spPr/>
    </dgm:pt>
    <dgm:pt modelId="{B590E139-BE23-4328-ACFD-B0EAF046BA09}" type="pres">
      <dgm:prSet presAssocID="{6B0A6457-FE33-473D-8572-95FD8F5616CC}" presName="node" presStyleLbl="revTx" presStyleIdx="0" presStyleCnt="7">
        <dgm:presLayoutVars>
          <dgm:bulletEnabled val="1"/>
        </dgm:presLayoutVars>
      </dgm:prSet>
      <dgm:spPr/>
    </dgm:pt>
    <dgm:pt modelId="{2BD70D75-C65B-4665-95A3-D54432633B24}" type="pres">
      <dgm:prSet presAssocID="{D4637EB6-BAEA-4A92-B7C2-0EA301279B49}" presName="sibTrans" presStyleLbl="node1" presStyleIdx="0" presStyleCnt="7"/>
      <dgm:spPr/>
    </dgm:pt>
    <dgm:pt modelId="{83C99FE3-47A4-48AC-9530-E85A24182911}" type="pres">
      <dgm:prSet presAssocID="{A577A237-9C60-4B94-814E-DDDE2986FDD9}" presName="dummy" presStyleCnt="0"/>
      <dgm:spPr/>
    </dgm:pt>
    <dgm:pt modelId="{03659D93-84E7-4FA8-B764-8DCE3207DF81}" type="pres">
      <dgm:prSet presAssocID="{A577A237-9C60-4B94-814E-DDDE2986FDD9}" presName="node" presStyleLbl="revTx" presStyleIdx="1" presStyleCnt="7">
        <dgm:presLayoutVars>
          <dgm:bulletEnabled val="1"/>
        </dgm:presLayoutVars>
      </dgm:prSet>
      <dgm:spPr/>
    </dgm:pt>
    <dgm:pt modelId="{8E35199F-EA6F-496B-AB47-667A07A6D251}" type="pres">
      <dgm:prSet presAssocID="{345C31CD-D58E-4655-84D9-87C55624330E}" presName="sibTrans" presStyleLbl="node1" presStyleIdx="1" presStyleCnt="7"/>
      <dgm:spPr/>
    </dgm:pt>
    <dgm:pt modelId="{F6428906-1945-4FC4-97EC-BF884110D05B}" type="pres">
      <dgm:prSet presAssocID="{CE8C996A-60AC-4670-8BB7-47F793ED6CC6}" presName="dummy" presStyleCnt="0"/>
      <dgm:spPr/>
    </dgm:pt>
    <dgm:pt modelId="{02689250-EEBE-4CB3-9D86-83433AFDBB61}" type="pres">
      <dgm:prSet presAssocID="{CE8C996A-60AC-4670-8BB7-47F793ED6CC6}" presName="node" presStyleLbl="revTx" presStyleIdx="2" presStyleCnt="7">
        <dgm:presLayoutVars>
          <dgm:bulletEnabled val="1"/>
        </dgm:presLayoutVars>
      </dgm:prSet>
      <dgm:spPr/>
    </dgm:pt>
    <dgm:pt modelId="{9E6C7889-2F1B-4062-9C63-221184C52302}" type="pres">
      <dgm:prSet presAssocID="{284FBE52-6D43-4BAD-8F7D-E38CE9EC0F10}" presName="sibTrans" presStyleLbl="node1" presStyleIdx="2" presStyleCnt="7"/>
      <dgm:spPr/>
    </dgm:pt>
    <dgm:pt modelId="{3F9B4B0F-7ECD-4605-99E5-AC5E720CE5E5}" type="pres">
      <dgm:prSet presAssocID="{D1B56D84-73EE-400B-B7A8-C54B6869DB46}" presName="dummy" presStyleCnt="0"/>
      <dgm:spPr/>
    </dgm:pt>
    <dgm:pt modelId="{E83F6766-4D00-4046-96E4-1F40B6C4776C}" type="pres">
      <dgm:prSet presAssocID="{D1B56D84-73EE-400B-B7A8-C54B6869DB46}" presName="node" presStyleLbl="revTx" presStyleIdx="3" presStyleCnt="7">
        <dgm:presLayoutVars>
          <dgm:bulletEnabled val="1"/>
        </dgm:presLayoutVars>
      </dgm:prSet>
      <dgm:spPr/>
    </dgm:pt>
    <dgm:pt modelId="{634E953B-D837-46C0-89FA-38689D49E8F9}" type="pres">
      <dgm:prSet presAssocID="{54CF6EBF-EC39-4F0C-B2EF-3A6D02970F27}" presName="sibTrans" presStyleLbl="node1" presStyleIdx="3" presStyleCnt="7"/>
      <dgm:spPr/>
    </dgm:pt>
    <dgm:pt modelId="{BAFFF51C-069E-43EA-A431-05C654081CF7}" type="pres">
      <dgm:prSet presAssocID="{966FA9CF-2901-4ECF-A03B-7ED21FEE78BC}" presName="dummy" presStyleCnt="0"/>
      <dgm:spPr/>
    </dgm:pt>
    <dgm:pt modelId="{6101A941-1E53-4CCF-8CC4-55DA5FCCDF6D}" type="pres">
      <dgm:prSet presAssocID="{966FA9CF-2901-4ECF-A03B-7ED21FEE78BC}" presName="node" presStyleLbl="revTx" presStyleIdx="4" presStyleCnt="7">
        <dgm:presLayoutVars>
          <dgm:bulletEnabled val="1"/>
        </dgm:presLayoutVars>
      </dgm:prSet>
      <dgm:spPr/>
    </dgm:pt>
    <dgm:pt modelId="{8C799424-DA8C-4F54-9CCE-CEFF3EA30B43}" type="pres">
      <dgm:prSet presAssocID="{9475E8CD-3AD7-4EC5-BE96-5F4874FC277B}" presName="sibTrans" presStyleLbl="node1" presStyleIdx="4" presStyleCnt="7"/>
      <dgm:spPr/>
    </dgm:pt>
    <dgm:pt modelId="{4978B787-681B-4DE9-BBAD-C533478C06B1}" type="pres">
      <dgm:prSet presAssocID="{A9956950-3323-4B81-990D-CE31DB667110}" presName="dummy" presStyleCnt="0"/>
      <dgm:spPr/>
    </dgm:pt>
    <dgm:pt modelId="{3F132CB7-A291-4AAB-9E85-77CE99A134BF}" type="pres">
      <dgm:prSet presAssocID="{A9956950-3323-4B81-990D-CE31DB667110}" presName="node" presStyleLbl="revTx" presStyleIdx="5" presStyleCnt="7">
        <dgm:presLayoutVars>
          <dgm:bulletEnabled val="1"/>
        </dgm:presLayoutVars>
      </dgm:prSet>
      <dgm:spPr/>
    </dgm:pt>
    <dgm:pt modelId="{58ACBAA1-310B-4A41-A5FD-B8E838678112}" type="pres">
      <dgm:prSet presAssocID="{A9451DEF-7A64-4442-A867-BEF3CE08C280}" presName="sibTrans" presStyleLbl="node1" presStyleIdx="5" presStyleCnt="7"/>
      <dgm:spPr/>
    </dgm:pt>
    <dgm:pt modelId="{CDD57B2F-CB57-44CC-A7CD-C9079F59DB2D}" type="pres">
      <dgm:prSet presAssocID="{7072C42F-A273-4079-B3B5-35B83D35EBD6}" presName="dummy" presStyleCnt="0"/>
      <dgm:spPr/>
    </dgm:pt>
    <dgm:pt modelId="{E393DA6C-ACB2-4E93-BEDE-D2098C01DB4E}" type="pres">
      <dgm:prSet presAssocID="{7072C42F-A273-4079-B3B5-35B83D35EBD6}" presName="node" presStyleLbl="revTx" presStyleIdx="6" presStyleCnt="7">
        <dgm:presLayoutVars>
          <dgm:bulletEnabled val="1"/>
        </dgm:presLayoutVars>
      </dgm:prSet>
      <dgm:spPr/>
    </dgm:pt>
    <dgm:pt modelId="{89C5AA58-68F5-4BD2-A2EA-A56AD482D22A}" type="pres">
      <dgm:prSet presAssocID="{F5314C33-1028-4DB0-B4A2-A6AA509A854D}" presName="sibTrans" presStyleLbl="node1" presStyleIdx="6" presStyleCnt="7"/>
      <dgm:spPr/>
    </dgm:pt>
  </dgm:ptLst>
  <dgm:cxnLst>
    <dgm:cxn modelId="{4B598204-C561-4AAF-B51B-0F02D5D2B115}" type="presOf" srcId="{6B0A6457-FE33-473D-8572-95FD8F5616CC}" destId="{B590E139-BE23-4328-ACFD-B0EAF046BA09}" srcOrd="0" destOrd="0" presId="urn:microsoft.com/office/officeart/2005/8/layout/cycle1"/>
    <dgm:cxn modelId="{58A60B08-40C8-4398-AA11-A119F42A3F44}" type="presOf" srcId="{D4637EB6-BAEA-4A92-B7C2-0EA301279B49}" destId="{2BD70D75-C65B-4665-95A3-D54432633B24}" srcOrd="0" destOrd="0" presId="urn:microsoft.com/office/officeart/2005/8/layout/cycle1"/>
    <dgm:cxn modelId="{BE392A32-D5E9-498A-9EB3-1E713AFB5FB6}" srcId="{F1D27DDD-A6BF-42F0-BC93-3EC35298D780}" destId="{A9956950-3323-4B81-990D-CE31DB667110}" srcOrd="5" destOrd="0" parTransId="{99D9051D-EA84-459E-BEB1-02E59D2CAF25}" sibTransId="{A9451DEF-7A64-4442-A867-BEF3CE08C280}"/>
    <dgm:cxn modelId="{A8A35633-4160-48B6-9A4F-33709DCBD4D5}" type="presOf" srcId="{284FBE52-6D43-4BAD-8F7D-E38CE9EC0F10}" destId="{9E6C7889-2F1B-4062-9C63-221184C52302}" srcOrd="0" destOrd="0" presId="urn:microsoft.com/office/officeart/2005/8/layout/cycle1"/>
    <dgm:cxn modelId="{5127BE37-3E53-468A-AD78-EBCE4DE460E8}" srcId="{F1D27DDD-A6BF-42F0-BC93-3EC35298D780}" destId="{6B0A6457-FE33-473D-8572-95FD8F5616CC}" srcOrd="0" destOrd="0" parTransId="{181D3EE6-3F91-40C1-A3FE-FBB7FE529E77}" sibTransId="{D4637EB6-BAEA-4A92-B7C2-0EA301279B49}"/>
    <dgm:cxn modelId="{478DF25C-D448-49AF-B47D-970250E7377D}" srcId="{F1D27DDD-A6BF-42F0-BC93-3EC35298D780}" destId="{CE8C996A-60AC-4670-8BB7-47F793ED6CC6}" srcOrd="2" destOrd="0" parTransId="{E38E351E-3179-4AEE-8571-0E305FA7F2FE}" sibTransId="{284FBE52-6D43-4BAD-8F7D-E38CE9EC0F10}"/>
    <dgm:cxn modelId="{9E628F5E-DBD0-4C2B-BFFB-3A036367FBE9}" type="presOf" srcId="{9475E8CD-3AD7-4EC5-BE96-5F4874FC277B}" destId="{8C799424-DA8C-4F54-9CCE-CEFF3EA30B43}" srcOrd="0" destOrd="0" presId="urn:microsoft.com/office/officeart/2005/8/layout/cycle1"/>
    <dgm:cxn modelId="{11025363-800E-45AF-BED5-D36B05674C63}" type="presOf" srcId="{345C31CD-D58E-4655-84D9-87C55624330E}" destId="{8E35199F-EA6F-496B-AB47-667A07A6D251}" srcOrd="0" destOrd="0" presId="urn:microsoft.com/office/officeart/2005/8/layout/cycle1"/>
    <dgm:cxn modelId="{D7E68147-58E0-4198-8837-843E5915A660}" type="presOf" srcId="{966FA9CF-2901-4ECF-A03B-7ED21FEE78BC}" destId="{6101A941-1E53-4CCF-8CC4-55DA5FCCDF6D}" srcOrd="0" destOrd="0" presId="urn:microsoft.com/office/officeart/2005/8/layout/cycle1"/>
    <dgm:cxn modelId="{B66AA349-AC6D-4640-A13F-D37F21D31F35}" srcId="{F1D27DDD-A6BF-42F0-BC93-3EC35298D780}" destId="{D1B56D84-73EE-400B-B7A8-C54B6869DB46}" srcOrd="3" destOrd="0" parTransId="{8401174A-0142-4185-B79E-AE5B7D9B1355}" sibTransId="{54CF6EBF-EC39-4F0C-B2EF-3A6D02970F27}"/>
    <dgm:cxn modelId="{1AD9154D-0D78-4E81-A37F-0394CEF02EC1}" type="presOf" srcId="{F1D27DDD-A6BF-42F0-BC93-3EC35298D780}" destId="{609BAE45-BEE7-4DBC-AEBF-DB6CB5B830E6}" srcOrd="0" destOrd="0" presId="urn:microsoft.com/office/officeart/2005/8/layout/cycle1"/>
    <dgm:cxn modelId="{F88D2E57-4D77-4C27-B0DD-52AE9D9D1CB7}" type="presOf" srcId="{D1B56D84-73EE-400B-B7A8-C54B6869DB46}" destId="{E83F6766-4D00-4046-96E4-1F40B6C4776C}" srcOrd="0" destOrd="0" presId="urn:microsoft.com/office/officeart/2005/8/layout/cycle1"/>
    <dgm:cxn modelId="{F4734181-3726-47E2-AFF3-99D2D85D918D}" type="presOf" srcId="{CE8C996A-60AC-4670-8BB7-47F793ED6CC6}" destId="{02689250-EEBE-4CB3-9D86-83433AFDBB61}" srcOrd="0" destOrd="0" presId="urn:microsoft.com/office/officeart/2005/8/layout/cycle1"/>
    <dgm:cxn modelId="{946C708C-106F-4CB7-B4E0-B52988AB8D06}" type="presOf" srcId="{A9956950-3323-4B81-990D-CE31DB667110}" destId="{3F132CB7-A291-4AAB-9E85-77CE99A134BF}" srcOrd="0" destOrd="0" presId="urn:microsoft.com/office/officeart/2005/8/layout/cycle1"/>
    <dgm:cxn modelId="{45F72193-264D-4109-A292-AC0C013D5852}" type="presOf" srcId="{F5314C33-1028-4DB0-B4A2-A6AA509A854D}" destId="{89C5AA58-68F5-4BD2-A2EA-A56AD482D22A}" srcOrd="0" destOrd="0" presId="urn:microsoft.com/office/officeart/2005/8/layout/cycle1"/>
    <dgm:cxn modelId="{B69789C1-A579-4D49-ABA9-A0BE6B59A28C}" type="presOf" srcId="{A577A237-9C60-4B94-814E-DDDE2986FDD9}" destId="{03659D93-84E7-4FA8-B764-8DCE3207DF81}" srcOrd="0" destOrd="0" presId="urn:microsoft.com/office/officeart/2005/8/layout/cycle1"/>
    <dgm:cxn modelId="{09E424C5-A644-42EC-AA4E-8560B23B33C7}" type="presOf" srcId="{54CF6EBF-EC39-4F0C-B2EF-3A6D02970F27}" destId="{634E953B-D837-46C0-89FA-38689D49E8F9}" srcOrd="0" destOrd="0" presId="urn:microsoft.com/office/officeart/2005/8/layout/cycle1"/>
    <dgm:cxn modelId="{CF989FCC-D834-45E3-BEF7-D3D32415E0AF}" srcId="{F1D27DDD-A6BF-42F0-BC93-3EC35298D780}" destId="{966FA9CF-2901-4ECF-A03B-7ED21FEE78BC}" srcOrd="4" destOrd="0" parTransId="{BA3DC484-6D8A-4CB8-94D3-C8A21A5FE487}" sibTransId="{9475E8CD-3AD7-4EC5-BE96-5F4874FC277B}"/>
    <dgm:cxn modelId="{65E207D7-AD08-41D8-88BF-33463B711509}" srcId="{F1D27DDD-A6BF-42F0-BC93-3EC35298D780}" destId="{A577A237-9C60-4B94-814E-DDDE2986FDD9}" srcOrd="1" destOrd="0" parTransId="{054E52C7-B173-4142-9A9F-16A12BE2BABD}" sibTransId="{345C31CD-D58E-4655-84D9-87C55624330E}"/>
    <dgm:cxn modelId="{08AD7FE8-F2E0-4A02-BFDB-A86F7925F8AE}" type="presOf" srcId="{A9451DEF-7A64-4442-A867-BEF3CE08C280}" destId="{58ACBAA1-310B-4A41-A5FD-B8E838678112}" srcOrd="0" destOrd="0" presId="urn:microsoft.com/office/officeart/2005/8/layout/cycle1"/>
    <dgm:cxn modelId="{146C66F5-DC72-45F5-B093-3C25AA718720}" type="presOf" srcId="{7072C42F-A273-4079-B3B5-35B83D35EBD6}" destId="{E393DA6C-ACB2-4E93-BEDE-D2098C01DB4E}" srcOrd="0" destOrd="0" presId="urn:microsoft.com/office/officeart/2005/8/layout/cycle1"/>
    <dgm:cxn modelId="{928C69F8-54F4-4957-9632-C75F3E3DFFC5}" srcId="{F1D27DDD-A6BF-42F0-BC93-3EC35298D780}" destId="{7072C42F-A273-4079-B3B5-35B83D35EBD6}" srcOrd="6" destOrd="0" parTransId="{C89CA6A2-51AC-49C4-B758-2007EA244132}" sibTransId="{F5314C33-1028-4DB0-B4A2-A6AA509A854D}"/>
    <dgm:cxn modelId="{A0822FF5-B602-46D1-917B-4DC1B543F44F}" type="presParOf" srcId="{609BAE45-BEE7-4DBC-AEBF-DB6CB5B830E6}" destId="{187D3C27-CF44-4FD6-9FB5-01301606E8BE}" srcOrd="0" destOrd="0" presId="urn:microsoft.com/office/officeart/2005/8/layout/cycle1"/>
    <dgm:cxn modelId="{ED922779-EC1F-4C1D-9A92-AF51075DA7E1}" type="presParOf" srcId="{609BAE45-BEE7-4DBC-AEBF-DB6CB5B830E6}" destId="{B590E139-BE23-4328-ACFD-B0EAF046BA09}" srcOrd="1" destOrd="0" presId="urn:microsoft.com/office/officeart/2005/8/layout/cycle1"/>
    <dgm:cxn modelId="{4119F442-2E1E-49D5-B285-D9E16039574E}" type="presParOf" srcId="{609BAE45-BEE7-4DBC-AEBF-DB6CB5B830E6}" destId="{2BD70D75-C65B-4665-95A3-D54432633B24}" srcOrd="2" destOrd="0" presId="urn:microsoft.com/office/officeart/2005/8/layout/cycle1"/>
    <dgm:cxn modelId="{792A67C1-FA55-4041-BA71-F32F3C348504}" type="presParOf" srcId="{609BAE45-BEE7-4DBC-AEBF-DB6CB5B830E6}" destId="{83C99FE3-47A4-48AC-9530-E85A24182911}" srcOrd="3" destOrd="0" presId="urn:microsoft.com/office/officeart/2005/8/layout/cycle1"/>
    <dgm:cxn modelId="{38EB06A8-2405-4EF3-B75D-07EC16C2742F}" type="presParOf" srcId="{609BAE45-BEE7-4DBC-AEBF-DB6CB5B830E6}" destId="{03659D93-84E7-4FA8-B764-8DCE3207DF81}" srcOrd="4" destOrd="0" presId="urn:microsoft.com/office/officeart/2005/8/layout/cycle1"/>
    <dgm:cxn modelId="{F46D7CEE-1C10-4EAD-961F-227222EBBF11}" type="presParOf" srcId="{609BAE45-BEE7-4DBC-AEBF-DB6CB5B830E6}" destId="{8E35199F-EA6F-496B-AB47-667A07A6D251}" srcOrd="5" destOrd="0" presId="urn:microsoft.com/office/officeart/2005/8/layout/cycle1"/>
    <dgm:cxn modelId="{E50C5F32-12F3-4765-8DCC-B0676812536F}" type="presParOf" srcId="{609BAE45-BEE7-4DBC-AEBF-DB6CB5B830E6}" destId="{F6428906-1945-4FC4-97EC-BF884110D05B}" srcOrd="6" destOrd="0" presId="urn:microsoft.com/office/officeart/2005/8/layout/cycle1"/>
    <dgm:cxn modelId="{C25EB930-ABBE-4BC5-A6D5-4232990C641B}" type="presParOf" srcId="{609BAE45-BEE7-4DBC-AEBF-DB6CB5B830E6}" destId="{02689250-EEBE-4CB3-9D86-83433AFDBB61}" srcOrd="7" destOrd="0" presId="urn:microsoft.com/office/officeart/2005/8/layout/cycle1"/>
    <dgm:cxn modelId="{66875353-DD83-4BC2-B9DB-2792C3FEC3A1}" type="presParOf" srcId="{609BAE45-BEE7-4DBC-AEBF-DB6CB5B830E6}" destId="{9E6C7889-2F1B-4062-9C63-221184C52302}" srcOrd="8" destOrd="0" presId="urn:microsoft.com/office/officeart/2005/8/layout/cycle1"/>
    <dgm:cxn modelId="{055DDD2B-E832-455D-9133-0B9ABAED096A}" type="presParOf" srcId="{609BAE45-BEE7-4DBC-AEBF-DB6CB5B830E6}" destId="{3F9B4B0F-7ECD-4605-99E5-AC5E720CE5E5}" srcOrd="9" destOrd="0" presId="urn:microsoft.com/office/officeart/2005/8/layout/cycle1"/>
    <dgm:cxn modelId="{15F5B62F-0827-4998-B1DD-8EB3A7388930}" type="presParOf" srcId="{609BAE45-BEE7-4DBC-AEBF-DB6CB5B830E6}" destId="{E83F6766-4D00-4046-96E4-1F40B6C4776C}" srcOrd="10" destOrd="0" presId="urn:microsoft.com/office/officeart/2005/8/layout/cycle1"/>
    <dgm:cxn modelId="{3929AA77-C1BF-4F2D-B953-CBEC9F830E51}" type="presParOf" srcId="{609BAE45-BEE7-4DBC-AEBF-DB6CB5B830E6}" destId="{634E953B-D837-46C0-89FA-38689D49E8F9}" srcOrd="11" destOrd="0" presId="urn:microsoft.com/office/officeart/2005/8/layout/cycle1"/>
    <dgm:cxn modelId="{105247C5-4A94-45F4-B294-7B66874F472D}" type="presParOf" srcId="{609BAE45-BEE7-4DBC-AEBF-DB6CB5B830E6}" destId="{BAFFF51C-069E-43EA-A431-05C654081CF7}" srcOrd="12" destOrd="0" presId="urn:microsoft.com/office/officeart/2005/8/layout/cycle1"/>
    <dgm:cxn modelId="{BBD3A591-C162-48BA-85F4-847888CA7BF6}" type="presParOf" srcId="{609BAE45-BEE7-4DBC-AEBF-DB6CB5B830E6}" destId="{6101A941-1E53-4CCF-8CC4-55DA5FCCDF6D}" srcOrd="13" destOrd="0" presId="urn:microsoft.com/office/officeart/2005/8/layout/cycle1"/>
    <dgm:cxn modelId="{60667A5F-86CA-4A5D-ABC6-E24715EC7002}" type="presParOf" srcId="{609BAE45-BEE7-4DBC-AEBF-DB6CB5B830E6}" destId="{8C799424-DA8C-4F54-9CCE-CEFF3EA30B43}" srcOrd="14" destOrd="0" presId="urn:microsoft.com/office/officeart/2005/8/layout/cycle1"/>
    <dgm:cxn modelId="{CD10B0CD-8E77-4193-B926-5CC189311107}" type="presParOf" srcId="{609BAE45-BEE7-4DBC-AEBF-DB6CB5B830E6}" destId="{4978B787-681B-4DE9-BBAD-C533478C06B1}" srcOrd="15" destOrd="0" presId="urn:microsoft.com/office/officeart/2005/8/layout/cycle1"/>
    <dgm:cxn modelId="{DCEBD36D-9122-41DD-B225-8BCD7AAFA15F}" type="presParOf" srcId="{609BAE45-BEE7-4DBC-AEBF-DB6CB5B830E6}" destId="{3F132CB7-A291-4AAB-9E85-77CE99A134BF}" srcOrd="16" destOrd="0" presId="urn:microsoft.com/office/officeart/2005/8/layout/cycle1"/>
    <dgm:cxn modelId="{79471C05-4F0D-4FA0-8348-09E47E64C203}" type="presParOf" srcId="{609BAE45-BEE7-4DBC-AEBF-DB6CB5B830E6}" destId="{58ACBAA1-310B-4A41-A5FD-B8E838678112}" srcOrd="17" destOrd="0" presId="urn:microsoft.com/office/officeart/2005/8/layout/cycle1"/>
    <dgm:cxn modelId="{9C2A5EE7-D230-4E69-A22E-DF51D6D01954}" type="presParOf" srcId="{609BAE45-BEE7-4DBC-AEBF-DB6CB5B830E6}" destId="{CDD57B2F-CB57-44CC-A7CD-C9079F59DB2D}" srcOrd="18" destOrd="0" presId="urn:microsoft.com/office/officeart/2005/8/layout/cycle1"/>
    <dgm:cxn modelId="{22A03BD8-F733-4407-A78D-86192D59B53F}" type="presParOf" srcId="{609BAE45-BEE7-4DBC-AEBF-DB6CB5B830E6}" destId="{E393DA6C-ACB2-4E93-BEDE-D2098C01DB4E}" srcOrd="19" destOrd="0" presId="urn:microsoft.com/office/officeart/2005/8/layout/cycle1"/>
    <dgm:cxn modelId="{0675C6C5-9EAC-494A-B7A8-1C5CA024272A}" type="presParOf" srcId="{609BAE45-BEE7-4DBC-AEBF-DB6CB5B830E6}" destId="{89C5AA58-68F5-4BD2-A2EA-A56AD482D22A}" srcOrd="20" destOrd="0" presId="urn:microsoft.com/office/officeart/2005/8/layout/cycle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90E139-BE23-4328-ACFD-B0EAF046BA09}">
      <dsp:nvSpPr>
        <dsp:cNvPr id="0" name=""/>
        <dsp:cNvSpPr/>
      </dsp:nvSpPr>
      <dsp:spPr>
        <a:xfrm>
          <a:off x="4385293" y="1100"/>
          <a:ext cx="1139579" cy="11395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Statement of the problem</a:t>
          </a:r>
          <a:endParaRPr lang="cs-CZ" sz="1600" kern="1200" dirty="0"/>
        </a:p>
      </dsp:txBody>
      <dsp:txXfrm>
        <a:off x="4385293" y="1100"/>
        <a:ext cx="1139579" cy="1139579"/>
      </dsp:txXfrm>
    </dsp:sp>
    <dsp:sp modelId="{2BD70D75-C65B-4665-95A3-D54432633B24}">
      <dsp:nvSpPr>
        <dsp:cNvPr id="0" name=""/>
        <dsp:cNvSpPr/>
      </dsp:nvSpPr>
      <dsp:spPr>
        <a:xfrm>
          <a:off x="819313" y="61143"/>
          <a:ext cx="5914316" cy="5914316"/>
        </a:xfrm>
        <a:prstGeom prst="circularArrow">
          <a:avLst>
            <a:gd name="adj1" fmla="val 3757"/>
            <a:gd name="adj2" fmla="val 234401"/>
            <a:gd name="adj3" fmla="val 19828865"/>
            <a:gd name="adj4" fmla="val 18603833"/>
            <a:gd name="adj5" fmla="val 4384"/>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03659D93-84E7-4FA8-B764-8DCE3207DF81}">
      <dsp:nvSpPr>
        <dsp:cNvPr id="0" name=""/>
        <dsp:cNvSpPr/>
      </dsp:nvSpPr>
      <dsp:spPr>
        <a:xfrm>
          <a:off x="5854997" y="1844051"/>
          <a:ext cx="1139579" cy="11395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Getting to know the problem</a:t>
          </a:r>
          <a:endParaRPr lang="cs-CZ" sz="1600" kern="1200" dirty="0"/>
        </a:p>
      </dsp:txBody>
      <dsp:txXfrm>
        <a:off x="5854997" y="1844051"/>
        <a:ext cx="1139579" cy="1139579"/>
      </dsp:txXfrm>
    </dsp:sp>
    <dsp:sp modelId="{8E35199F-EA6F-496B-AB47-667A07A6D251}">
      <dsp:nvSpPr>
        <dsp:cNvPr id="0" name=""/>
        <dsp:cNvSpPr/>
      </dsp:nvSpPr>
      <dsp:spPr>
        <a:xfrm>
          <a:off x="819313" y="61143"/>
          <a:ext cx="5914316" cy="5914316"/>
        </a:xfrm>
        <a:prstGeom prst="circularArrow">
          <a:avLst>
            <a:gd name="adj1" fmla="val 3757"/>
            <a:gd name="adj2" fmla="val 234401"/>
            <a:gd name="adj3" fmla="val 1231970"/>
            <a:gd name="adj4" fmla="val 21556121"/>
            <a:gd name="adj5" fmla="val 4384"/>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02689250-EEBE-4CB3-9D86-83433AFDBB61}">
      <dsp:nvSpPr>
        <dsp:cNvPr id="0" name=""/>
        <dsp:cNvSpPr/>
      </dsp:nvSpPr>
      <dsp:spPr>
        <a:xfrm>
          <a:off x="5330466" y="4142173"/>
          <a:ext cx="1139579" cy="11395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Identification of the criteria</a:t>
          </a:r>
          <a:endParaRPr lang="cs-CZ" sz="1600" kern="1200" dirty="0"/>
        </a:p>
      </dsp:txBody>
      <dsp:txXfrm>
        <a:off x="5330466" y="4142173"/>
        <a:ext cx="1139579" cy="1139579"/>
      </dsp:txXfrm>
    </dsp:sp>
    <dsp:sp modelId="{9E6C7889-2F1B-4062-9C63-221184C52302}">
      <dsp:nvSpPr>
        <dsp:cNvPr id="0" name=""/>
        <dsp:cNvSpPr/>
      </dsp:nvSpPr>
      <dsp:spPr>
        <a:xfrm>
          <a:off x="819313" y="61143"/>
          <a:ext cx="5914316" cy="5914316"/>
        </a:xfrm>
        <a:prstGeom prst="circularArrow">
          <a:avLst>
            <a:gd name="adj1" fmla="val 3757"/>
            <a:gd name="adj2" fmla="val 234401"/>
            <a:gd name="adj3" fmla="val 4439111"/>
            <a:gd name="adj4" fmla="val 3306301"/>
            <a:gd name="adj5" fmla="val 4384"/>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E83F6766-4D00-4046-96E4-1F40B6C4776C}">
      <dsp:nvSpPr>
        <dsp:cNvPr id="0" name=""/>
        <dsp:cNvSpPr/>
      </dsp:nvSpPr>
      <dsp:spPr>
        <a:xfrm>
          <a:off x="3206682" y="5164933"/>
          <a:ext cx="1139579" cy="11395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Gathering information about the variants</a:t>
          </a:r>
          <a:endParaRPr lang="cs-CZ" sz="1600" kern="1200" dirty="0"/>
        </a:p>
      </dsp:txBody>
      <dsp:txXfrm>
        <a:off x="3206682" y="5164933"/>
        <a:ext cx="1139579" cy="1139579"/>
      </dsp:txXfrm>
    </dsp:sp>
    <dsp:sp modelId="{634E953B-D837-46C0-89FA-38689D49E8F9}">
      <dsp:nvSpPr>
        <dsp:cNvPr id="0" name=""/>
        <dsp:cNvSpPr/>
      </dsp:nvSpPr>
      <dsp:spPr>
        <a:xfrm>
          <a:off x="819313" y="61143"/>
          <a:ext cx="5914316" cy="5914316"/>
        </a:xfrm>
        <a:prstGeom prst="circularArrow">
          <a:avLst>
            <a:gd name="adj1" fmla="val 3757"/>
            <a:gd name="adj2" fmla="val 234401"/>
            <a:gd name="adj3" fmla="val 7259298"/>
            <a:gd name="adj4" fmla="val 6126489"/>
            <a:gd name="adj5" fmla="val 4384"/>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6101A941-1E53-4CCF-8CC4-55DA5FCCDF6D}">
      <dsp:nvSpPr>
        <dsp:cNvPr id="0" name=""/>
        <dsp:cNvSpPr/>
      </dsp:nvSpPr>
      <dsp:spPr>
        <a:xfrm>
          <a:off x="1082897" y="4142173"/>
          <a:ext cx="1139579" cy="11395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Choose method</a:t>
          </a:r>
          <a:endParaRPr lang="cs-CZ" sz="1600" kern="1200" dirty="0"/>
        </a:p>
      </dsp:txBody>
      <dsp:txXfrm>
        <a:off x="1082897" y="4142173"/>
        <a:ext cx="1139579" cy="1139579"/>
      </dsp:txXfrm>
    </dsp:sp>
    <dsp:sp modelId="{8C799424-DA8C-4F54-9CCE-CEFF3EA30B43}">
      <dsp:nvSpPr>
        <dsp:cNvPr id="0" name=""/>
        <dsp:cNvSpPr/>
      </dsp:nvSpPr>
      <dsp:spPr>
        <a:xfrm>
          <a:off x="819313" y="61143"/>
          <a:ext cx="5914316" cy="5914316"/>
        </a:xfrm>
        <a:prstGeom prst="circularArrow">
          <a:avLst>
            <a:gd name="adj1" fmla="val 3757"/>
            <a:gd name="adj2" fmla="val 234401"/>
            <a:gd name="adj3" fmla="val 10609478"/>
            <a:gd name="adj4" fmla="val 9333630"/>
            <a:gd name="adj5" fmla="val 4384"/>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3F132CB7-A291-4AAB-9E85-77CE99A134BF}">
      <dsp:nvSpPr>
        <dsp:cNvPr id="0" name=""/>
        <dsp:cNvSpPr/>
      </dsp:nvSpPr>
      <dsp:spPr>
        <a:xfrm>
          <a:off x="558366" y="1844051"/>
          <a:ext cx="1139579" cy="11395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Perform analysis</a:t>
          </a:r>
          <a:endParaRPr lang="cs-CZ" sz="1600" kern="1200" dirty="0"/>
        </a:p>
      </dsp:txBody>
      <dsp:txXfrm>
        <a:off x="558366" y="1844051"/>
        <a:ext cx="1139579" cy="1139579"/>
      </dsp:txXfrm>
    </dsp:sp>
    <dsp:sp modelId="{58ACBAA1-310B-4A41-A5FD-B8E838678112}">
      <dsp:nvSpPr>
        <dsp:cNvPr id="0" name=""/>
        <dsp:cNvSpPr/>
      </dsp:nvSpPr>
      <dsp:spPr>
        <a:xfrm>
          <a:off x="819313" y="61143"/>
          <a:ext cx="5914316" cy="5914316"/>
        </a:xfrm>
        <a:prstGeom prst="circularArrow">
          <a:avLst>
            <a:gd name="adj1" fmla="val 3757"/>
            <a:gd name="adj2" fmla="val 234401"/>
            <a:gd name="adj3" fmla="val 13561767"/>
            <a:gd name="adj4" fmla="val 12336735"/>
            <a:gd name="adj5" fmla="val 4384"/>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E393DA6C-ACB2-4E93-BEDE-D2098C01DB4E}">
      <dsp:nvSpPr>
        <dsp:cNvPr id="0" name=""/>
        <dsp:cNvSpPr/>
      </dsp:nvSpPr>
      <dsp:spPr>
        <a:xfrm>
          <a:off x="2028070" y="1100"/>
          <a:ext cx="1139579" cy="11395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Interpret results</a:t>
          </a:r>
          <a:endParaRPr lang="cs-CZ" sz="1600" kern="1200" dirty="0"/>
        </a:p>
      </dsp:txBody>
      <dsp:txXfrm>
        <a:off x="2028070" y="1100"/>
        <a:ext cx="1139579" cy="1139579"/>
      </dsp:txXfrm>
    </dsp:sp>
    <dsp:sp modelId="{89C5AA58-68F5-4BD2-A2EA-A56AD482D22A}">
      <dsp:nvSpPr>
        <dsp:cNvPr id="0" name=""/>
        <dsp:cNvSpPr/>
      </dsp:nvSpPr>
      <dsp:spPr>
        <a:xfrm>
          <a:off x="819313" y="61143"/>
          <a:ext cx="5914316" cy="5914316"/>
        </a:xfrm>
        <a:prstGeom prst="circularArrow">
          <a:avLst>
            <a:gd name="adj1" fmla="val 3757"/>
            <a:gd name="adj2" fmla="val 234401"/>
            <a:gd name="adj3" fmla="val 16742689"/>
            <a:gd name="adj4" fmla="val 15422910"/>
            <a:gd name="adj5" fmla="val 4384"/>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cs-CZ"/>
              <a:t>Kliknutím lze upravit styl.</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endParaRPr lang="en-US" dirty="0"/>
          </a:p>
        </p:txBody>
      </p:sp>
      <p:sp>
        <p:nvSpPr>
          <p:cNvPr id="4" name="Date Placeholder 3"/>
          <p:cNvSpPr>
            <a:spLocks noGrp="1"/>
          </p:cNvSpPr>
          <p:nvPr>
            <p:ph type="dt" sz="half" idx="10"/>
          </p:nvPr>
        </p:nvSpPr>
        <p:spPr/>
        <p:txBody>
          <a:bodyPr/>
          <a:lstStyle/>
          <a:p>
            <a:fld id="{64DD9911-45B2-48D0-8DE9-2677C8E74400}" type="datetimeFigureOut">
              <a:rPr lang="cs-CZ" smtClean="0"/>
              <a:t>8.3.2019</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7DCEFDFC-EA72-4BFA-B84B-2F8C739087D3}" type="slidenum">
              <a:rPr lang="cs-CZ" smtClean="0"/>
              <a:t>‹#›</a:t>
            </a:fld>
            <a:endParaRPr lang="cs-CZ"/>
          </a:p>
        </p:txBody>
      </p:sp>
    </p:spTree>
    <p:extLst>
      <p:ext uri="{BB962C8B-B14F-4D97-AF65-F5344CB8AC3E}">
        <p14:creationId xmlns:p14="http://schemas.microsoft.com/office/powerpoint/2010/main" val="12883305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Vertical Text Placeholder 2"/>
          <p:cNvSpPr>
            <a:spLocks noGrp="1"/>
          </p:cNvSpPr>
          <p:nvPr>
            <p:ph type="body" orient="vert" idx="1"/>
          </p:nvPr>
        </p:nvSpPr>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64DD9911-45B2-48D0-8DE9-2677C8E74400}" type="datetimeFigureOut">
              <a:rPr lang="cs-CZ" smtClean="0"/>
              <a:t>8.3.2019</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7DCEFDFC-EA72-4BFA-B84B-2F8C739087D3}" type="slidenum">
              <a:rPr lang="cs-CZ" smtClean="0"/>
              <a:t>‹#›</a:t>
            </a:fld>
            <a:endParaRPr lang="cs-CZ"/>
          </a:p>
        </p:txBody>
      </p:sp>
    </p:spTree>
    <p:extLst>
      <p:ext uri="{BB962C8B-B14F-4D97-AF65-F5344CB8AC3E}">
        <p14:creationId xmlns:p14="http://schemas.microsoft.com/office/powerpoint/2010/main" val="10179919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cs-CZ"/>
              <a:t>Kliknutím lze upravit styl.</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64DD9911-45B2-48D0-8DE9-2677C8E74400}" type="datetimeFigureOut">
              <a:rPr lang="cs-CZ" smtClean="0"/>
              <a:t>8.3.2019</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7DCEFDFC-EA72-4BFA-B84B-2F8C739087D3}" type="slidenum">
              <a:rPr lang="cs-CZ" smtClean="0"/>
              <a:t>‹#›</a:t>
            </a:fld>
            <a:endParaRPr lang="cs-CZ"/>
          </a:p>
        </p:txBody>
      </p:sp>
    </p:spTree>
    <p:extLst>
      <p:ext uri="{BB962C8B-B14F-4D97-AF65-F5344CB8AC3E}">
        <p14:creationId xmlns:p14="http://schemas.microsoft.com/office/powerpoint/2010/main" val="5245684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idx="1"/>
          </p:nvPr>
        </p:nvSpPr>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64DD9911-45B2-48D0-8DE9-2677C8E74400}" type="datetimeFigureOut">
              <a:rPr lang="cs-CZ" smtClean="0"/>
              <a:t>8.3.2019</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7DCEFDFC-EA72-4BFA-B84B-2F8C739087D3}" type="slidenum">
              <a:rPr lang="cs-CZ" smtClean="0"/>
              <a:t>‹#›</a:t>
            </a:fld>
            <a:endParaRPr lang="cs-CZ"/>
          </a:p>
        </p:txBody>
      </p:sp>
    </p:spTree>
    <p:extLst>
      <p:ext uri="{BB962C8B-B14F-4D97-AF65-F5344CB8AC3E}">
        <p14:creationId xmlns:p14="http://schemas.microsoft.com/office/powerpoint/2010/main" val="27637972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cs-CZ"/>
              <a:t>Kliknutím lze upravit styl.</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Upravte styly předlohy textu.</a:t>
            </a:r>
          </a:p>
        </p:txBody>
      </p:sp>
      <p:sp>
        <p:nvSpPr>
          <p:cNvPr id="4" name="Date Placeholder 3"/>
          <p:cNvSpPr>
            <a:spLocks noGrp="1"/>
          </p:cNvSpPr>
          <p:nvPr>
            <p:ph type="dt" sz="half" idx="10"/>
          </p:nvPr>
        </p:nvSpPr>
        <p:spPr/>
        <p:txBody>
          <a:bodyPr/>
          <a:lstStyle/>
          <a:p>
            <a:fld id="{64DD9911-45B2-48D0-8DE9-2677C8E74400}" type="datetimeFigureOut">
              <a:rPr lang="cs-CZ" smtClean="0"/>
              <a:t>8.3.2019</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7DCEFDFC-EA72-4BFA-B84B-2F8C739087D3}" type="slidenum">
              <a:rPr lang="cs-CZ" smtClean="0"/>
              <a:t>‹#›</a:t>
            </a:fld>
            <a:endParaRPr lang="cs-CZ"/>
          </a:p>
        </p:txBody>
      </p:sp>
    </p:spTree>
    <p:extLst>
      <p:ext uri="{BB962C8B-B14F-4D97-AF65-F5344CB8AC3E}">
        <p14:creationId xmlns:p14="http://schemas.microsoft.com/office/powerpoint/2010/main" val="17218364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Date Placeholder 4"/>
          <p:cNvSpPr>
            <a:spLocks noGrp="1"/>
          </p:cNvSpPr>
          <p:nvPr>
            <p:ph type="dt" sz="half" idx="10"/>
          </p:nvPr>
        </p:nvSpPr>
        <p:spPr/>
        <p:txBody>
          <a:bodyPr/>
          <a:lstStyle/>
          <a:p>
            <a:fld id="{64DD9911-45B2-48D0-8DE9-2677C8E74400}" type="datetimeFigureOut">
              <a:rPr lang="cs-CZ" smtClean="0"/>
              <a:t>8.3.2019</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7DCEFDFC-EA72-4BFA-B84B-2F8C739087D3}" type="slidenum">
              <a:rPr lang="cs-CZ" smtClean="0"/>
              <a:t>‹#›</a:t>
            </a:fld>
            <a:endParaRPr lang="cs-CZ"/>
          </a:p>
        </p:txBody>
      </p:sp>
    </p:spTree>
    <p:extLst>
      <p:ext uri="{BB962C8B-B14F-4D97-AF65-F5344CB8AC3E}">
        <p14:creationId xmlns:p14="http://schemas.microsoft.com/office/powerpoint/2010/main" val="41616509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cs-CZ"/>
              <a:t>Kliknutím lze upravit styl.</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4" name="Content Placeholder 3"/>
          <p:cNvSpPr>
            <a:spLocks noGrp="1"/>
          </p:cNvSpPr>
          <p:nvPr>
            <p:ph sz="half" idx="2"/>
          </p:nvPr>
        </p:nvSpPr>
        <p:spPr>
          <a:xfrm>
            <a:off x="839788" y="2505075"/>
            <a:ext cx="5157787" cy="368458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6" name="Content Placeholder 5"/>
          <p:cNvSpPr>
            <a:spLocks noGrp="1"/>
          </p:cNvSpPr>
          <p:nvPr>
            <p:ph sz="quarter" idx="4"/>
          </p:nvPr>
        </p:nvSpPr>
        <p:spPr>
          <a:xfrm>
            <a:off x="6172200" y="2505075"/>
            <a:ext cx="5183188" cy="368458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7" name="Date Placeholder 6"/>
          <p:cNvSpPr>
            <a:spLocks noGrp="1"/>
          </p:cNvSpPr>
          <p:nvPr>
            <p:ph type="dt" sz="half" idx="10"/>
          </p:nvPr>
        </p:nvSpPr>
        <p:spPr/>
        <p:txBody>
          <a:bodyPr/>
          <a:lstStyle/>
          <a:p>
            <a:fld id="{64DD9911-45B2-48D0-8DE9-2677C8E74400}" type="datetimeFigureOut">
              <a:rPr lang="cs-CZ" smtClean="0"/>
              <a:t>8.3.2019</a:t>
            </a:fld>
            <a:endParaRPr lang="cs-CZ"/>
          </a:p>
        </p:txBody>
      </p:sp>
      <p:sp>
        <p:nvSpPr>
          <p:cNvPr id="8" name="Footer Placeholder 7"/>
          <p:cNvSpPr>
            <a:spLocks noGrp="1"/>
          </p:cNvSpPr>
          <p:nvPr>
            <p:ph type="ftr" sz="quarter" idx="11"/>
          </p:nvPr>
        </p:nvSpPr>
        <p:spPr/>
        <p:txBody>
          <a:bodyPr/>
          <a:lstStyle/>
          <a:p>
            <a:endParaRPr lang="cs-CZ"/>
          </a:p>
        </p:txBody>
      </p:sp>
      <p:sp>
        <p:nvSpPr>
          <p:cNvPr id="9" name="Slide Number Placeholder 8"/>
          <p:cNvSpPr>
            <a:spLocks noGrp="1"/>
          </p:cNvSpPr>
          <p:nvPr>
            <p:ph type="sldNum" sz="quarter" idx="12"/>
          </p:nvPr>
        </p:nvSpPr>
        <p:spPr/>
        <p:txBody>
          <a:bodyPr/>
          <a:lstStyle/>
          <a:p>
            <a:fld id="{7DCEFDFC-EA72-4BFA-B84B-2F8C739087D3}" type="slidenum">
              <a:rPr lang="cs-CZ" smtClean="0"/>
              <a:t>‹#›</a:t>
            </a:fld>
            <a:endParaRPr lang="cs-CZ"/>
          </a:p>
        </p:txBody>
      </p:sp>
    </p:spTree>
    <p:extLst>
      <p:ext uri="{BB962C8B-B14F-4D97-AF65-F5344CB8AC3E}">
        <p14:creationId xmlns:p14="http://schemas.microsoft.com/office/powerpoint/2010/main" val="25778369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Date Placeholder 2"/>
          <p:cNvSpPr>
            <a:spLocks noGrp="1"/>
          </p:cNvSpPr>
          <p:nvPr>
            <p:ph type="dt" sz="half" idx="10"/>
          </p:nvPr>
        </p:nvSpPr>
        <p:spPr/>
        <p:txBody>
          <a:bodyPr/>
          <a:lstStyle/>
          <a:p>
            <a:fld id="{64DD9911-45B2-48D0-8DE9-2677C8E74400}" type="datetimeFigureOut">
              <a:rPr lang="cs-CZ" smtClean="0"/>
              <a:t>8.3.2019</a:t>
            </a:fld>
            <a:endParaRPr lang="cs-CZ"/>
          </a:p>
        </p:txBody>
      </p:sp>
      <p:sp>
        <p:nvSpPr>
          <p:cNvPr id="4" name="Footer Placeholder 3"/>
          <p:cNvSpPr>
            <a:spLocks noGrp="1"/>
          </p:cNvSpPr>
          <p:nvPr>
            <p:ph type="ftr" sz="quarter" idx="11"/>
          </p:nvPr>
        </p:nvSpPr>
        <p:spPr/>
        <p:txBody>
          <a:bodyPr/>
          <a:lstStyle/>
          <a:p>
            <a:endParaRPr lang="cs-CZ"/>
          </a:p>
        </p:txBody>
      </p:sp>
      <p:sp>
        <p:nvSpPr>
          <p:cNvPr id="5" name="Slide Number Placeholder 4"/>
          <p:cNvSpPr>
            <a:spLocks noGrp="1"/>
          </p:cNvSpPr>
          <p:nvPr>
            <p:ph type="sldNum" sz="quarter" idx="12"/>
          </p:nvPr>
        </p:nvSpPr>
        <p:spPr/>
        <p:txBody>
          <a:bodyPr/>
          <a:lstStyle/>
          <a:p>
            <a:fld id="{7DCEFDFC-EA72-4BFA-B84B-2F8C739087D3}" type="slidenum">
              <a:rPr lang="cs-CZ" smtClean="0"/>
              <a:t>‹#›</a:t>
            </a:fld>
            <a:endParaRPr lang="cs-CZ"/>
          </a:p>
        </p:txBody>
      </p:sp>
    </p:spTree>
    <p:extLst>
      <p:ext uri="{BB962C8B-B14F-4D97-AF65-F5344CB8AC3E}">
        <p14:creationId xmlns:p14="http://schemas.microsoft.com/office/powerpoint/2010/main" val="27871596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4DD9911-45B2-48D0-8DE9-2677C8E74400}" type="datetimeFigureOut">
              <a:rPr lang="cs-CZ" smtClean="0"/>
              <a:t>8.3.2019</a:t>
            </a:fld>
            <a:endParaRPr lang="cs-CZ"/>
          </a:p>
        </p:txBody>
      </p:sp>
      <p:sp>
        <p:nvSpPr>
          <p:cNvPr id="3" name="Footer Placeholder 2"/>
          <p:cNvSpPr>
            <a:spLocks noGrp="1"/>
          </p:cNvSpPr>
          <p:nvPr>
            <p:ph type="ftr" sz="quarter" idx="11"/>
          </p:nvPr>
        </p:nvSpPr>
        <p:spPr/>
        <p:txBody>
          <a:bodyPr/>
          <a:lstStyle/>
          <a:p>
            <a:endParaRPr lang="cs-CZ"/>
          </a:p>
        </p:txBody>
      </p:sp>
      <p:sp>
        <p:nvSpPr>
          <p:cNvPr id="4" name="Slide Number Placeholder 3"/>
          <p:cNvSpPr>
            <a:spLocks noGrp="1"/>
          </p:cNvSpPr>
          <p:nvPr>
            <p:ph type="sldNum" sz="quarter" idx="12"/>
          </p:nvPr>
        </p:nvSpPr>
        <p:spPr/>
        <p:txBody>
          <a:bodyPr/>
          <a:lstStyle/>
          <a:p>
            <a:fld id="{7DCEFDFC-EA72-4BFA-B84B-2F8C739087D3}" type="slidenum">
              <a:rPr lang="cs-CZ" smtClean="0"/>
              <a:t>‹#›</a:t>
            </a:fld>
            <a:endParaRPr lang="cs-CZ"/>
          </a:p>
        </p:txBody>
      </p:sp>
    </p:spTree>
    <p:extLst>
      <p:ext uri="{BB962C8B-B14F-4D97-AF65-F5344CB8AC3E}">
        <p14:creationId xmlns:p14="http://schemas.microsoft.com/office/powerpoint/2010/main" val="36798399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cs-CZ"/>
              <a:t>Kliknutím lze upravit styl.</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Date Placeholder 4"/>
          <p:cNvSpPr>
            <a:spLocks noGrp="1"/>
          </p:cNvSpPr>
          <p:nvPr>
            <p:ph type="dt" sz="half" idx="10"/>
          </p:nvPr>
        </p:nvSpPr>
        <p:spPr/>
        <p:txBody>
          <a:bodyPr/>
          <a:lstStyle/>
          <a:p>
            <a:fld id="{64DD9911-45B2-48D0-8DE9-2677C8E74400}" type="datetimeFigureOut">
              <a:rPr lang="cs-CZ" smtClean="0"/>
              <a:t>8.3.2019</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7DCEFDFC-EA72-4BFA-B84B-2F8C739087D3}" type="slidenum">
              <a:rPr lang="cs-CZ" smtClean="0"/>
              <a:t>‹#›</a:t>
            </a:fld>
            <a:endParaRPr lang="cs-CZ"/>
          </a:p>
        </p:txBody>
      </p:sp>
    </p:spTree>
    <p:extLst>
      <p:ext uri="{BB962C8B-B14F-4D97-AF65-F5344CB8AC3E}">
        <p14:creationId xmlns:p14="http://schemas.microsoft.com/office/powerpoint/2010/main" val="24236010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cs-CZ"/>
              <a:t>Kliknutím lze upravit styl.</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a:t>Kliknutím na ikonu přidáte obrázek.</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Date Placeholder 4"/>
          <p:cNvSpPr>
            <a:spLocks noGrp="1"/>
          </p:cNvSpPr>
          <p:nvPr>
            <p:ph type="dt" sz="half" idx="10"/>
          </p:nvPr>
        </p:nvSpPr>
        <p:spPr/>
        <p:txBody>
          <a:bodyPr/>
          <a:lstStyle/>
          <a:p>
            <a:fld id="{64DD9911-45B2-48D0-8DE9-2677C8E74400}" type="datetimeFigureOut">
              <a:rPr lang="cs-CZ" smtClean="0"/>
              <a:t>8.3.2019</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7DCEFDFC-EA72-4BFA-B84B-2F8C739087D3}" type="slidenum">
              <a:rPr lang="cs-CZ" smtClean="0"/>
              <a:t>‹#›</a:t>
            </a:fld>
            <a:endParaRPr lang="cs-CZ"/>
          </a:p>
        </p:txBody>
      </p:sp>
    </p:spTree>
    <p:extLst>
      <p:ext uri="{BB962C8B-B14F-4D97-AF65-F5344CB8AC3E}">
        <p14:creationId xmlns:p14="http://schemas.microsoft.com/office/powerpoint/2010/main" val="9022939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a:t>Kliknutím lze upravit styl.</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DD9911-45B2-48D0-8DE9-2677C8E74400}" type="datetimeFigureOut">
              <a:rPr lang="cs-CZ" smtClean="0"/>
              <a:t>8.3.2019</a:t>
            </a:fld>
            <a:endParaRPr lang="cs-CZ"/>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CEFDFC-EA72-4BFA-B84B-2F8C739087D3}" type="slidenum">
              <a:rPr lang="cs-CZ" smtClean="0"/>
              <a:t>‹#›</a:t>
            </a:fld>
            <a:endParaRPr lang="cs-CZ"/>
          </a:p>
        </p:txBody>
      </p:sp>
    </p:spTree>
    <p:extLst>
      <p:ext uri="{BB962C8B-B14F-4D97-AF65-F5344CB8AC3E}">
        <p14:creationId xmlns:p14="http://schemas.microsoft.com/office/powerpoint/2010/main" val="440201226"/>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www.shiftn.com/obesity/Full-Map.html"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099D28E-76FE-4881-A357-7C00B67BE136}"/>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a:extLst>
              <a:ext uri="{FF2B5EF4-FFF2-40B4-BE49-F238E27FC236}">
                <a16:creationId xmlns:a16="http://schemas.microsoft.com/office/drawing/2014/main" id="{3775DF79-1B01-4309-89CB-979897E0D623}"/>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55891" y="2057399"/>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2" name="Nadpis 1">
            <a:extLst>
              <a:ext uri="{FF2B5EF4-FFF2-40B4-BE49-F238E27FC236}">
                <a16:creationId xmlns:a16="http://schemas.microsoft.com/office/drawing/2014/main" id="{DBCF916E-57C1-4EEB-894E-450CB3619741}"/>
              </a:ext>
            </a:extLst>
          </p:cNvPr>
          <p:cNvSpPr>
            <a:spLocks noGrp="1"/>
          </p:cNvSpPr>
          <p:nvPr>
            <p:ph type="ctrTitle"/>
          </p:nvPr>
        </p:nvSpPr>
        <p:spPr>
          <a:xfrm>
            <a:off x="4380588" y="965199"/>
            <a:ext cx="6766078" cy="4927601"/>
          </a:xfrm>
        </p:spPr>
        <p:txBody>
          <a:bodyPr anchor="ctr">
            <a:normAutofit/>
          </a:bodyPr>
          <a:lstStyle/>
          <a:p>
            <a:pPr algn="l"/>
            <a:r>
              <a:rPr lang="en-US" sz="5400">
                <a:solidFill>
                  <a:schemeClr val="tx1">
                    <a:lumMod val="85000"/>
                    <a:lumOff val="15000"/>
                  </a:schemeClr>
                </a:solidFill>
              </a:rPr>
              <a:t>Introduction to Decision Making</a:t>
            </a:r>
          </a:p>
        </p:txBody>
      </p:sp>
      <p:sp>
        <p:nvSpPr>
          <p:cNvPr id="3" name="Podnadpis 2">
            <a:extLst>
              <a:ext uri="{FF2B5EF4-FFF2-40B4-BE49-F238E27FC236}">
                <a16:creationId xmlns:a16="http://schemas.microsoft.com/office/drawing/2014/main" id="{4A85E784-27AC-42D6-9A14-5E184F6D1A6B}"/>
              </a:ext>
            </a:extLst>
          </p:cNvPr>
          <p:cNvSpPr>
            <a:spLocks noGrp="1"/>
          </p:cNvSpPr>
          <p:nvPr>
            <p:ph type="subTitle" idx="1"/>
          </p:nvPr>
        </p:nvSpPr>
        <p:spPr>
          <a:xfrm>
            <a:off x="1023257" y="965198"/>
            <a:ext cx="2707937" cy="4927602"/>
          </a:xfrm>
        </p:spPr>
        <p:txBody>
          <a:bodyPr anchor="ctr">
            <a:normAutofit/>
          </a:bodyPr>
          <a:lstStyle/>
          <a:p>
            <a:pPr algn="r"/>
            <a:r>
              <a:rPr lang="en-US" sz="2000">
                <a:solidFill>
                  <a:schemeClr val="accent4"/>
                </a:solidFill>
              </a:rPr>
              <a:t>What is decision, influence diagrams a monocriterial methods</a:t>
            </a:r>
            <a:endParaRPr lang="cs-CZ" sz="2000">
              <a:solidFill>
                <a:schemeClr val="accent4"/>
              </a:solidFill>
            </a:endParaRPr>
          </a:p>
          <a:p>
            <a:pPr algn="r"/>
            <a:endParaRPr lang="cs-CZ" sz="2000">
              <a:solidFill>
                <a:schemeClr val="accent4"/>
              </a:solidFill>
            </a:endParaRPr>
          </a:p>
          <a:p>
            <a:pPr algn="r"/>
            <a:r>
              <a:rPr lang="cs-CZ" sz="2000">
                <a:solidFill>
                  <a:schemeClr val="accent4"/>
                </a:solidFill>
              </a:rPr>
              <a:t>doc. Ing. Pavel Šenovský, Ph.D.</a:t>
            </a:r>
            <a:endParaRPr lang="en-US" sz="2000">
              <a:solidFill>
                <a:schemeClr val="accent4"/>
              </a:solidFill>
            </a:endParaRPr>
          </a:p>
        </p:txBody>
      </p:sp>
    </p:spTree>
    <p:extLst>
      <p:ext uri="{BB962C8B-B14F-4D97-AF65-F5344CB8AC3E}">
        <p14:creationId xmlns:p14="http://schemas.microsoft.com/office/powerpoint/2010/main" val="18888626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8873A41-4808-4D10-A427-EF264FF065A5}"/>
              </a:ext>
            </a:extLst>
          </p:cNvPr>
          <p:cNvSpPr>
            <a:spLocks noGrp="1"/>
          </p:cNvSpPr>
          <p:nvPr>
            <p:ph type="title"/>
          </p:nvPr>
        </p:nvSpPr>
        <p:spPr/>
        <p:txBody>
          <a:bodyPr/>
          <a:lstStyle/>
          <a:p>
            <a:r>
              <a:rPr lang="en-US" dirty="0"/>
              <a:t>Influence diagrams</a:t>
            </a:r>
            <a:endParaRPr lang="cs-CZ" dirty="0"/>
          </a:p>
        </p:txBody>
      </p:sp>
      <p:sp>
        <p:nvSpPr>
          <p:cNvPr id="3" name="Zástupný symbol pro obsah 2">
            <a:extLst>
              <a:ext uri="{FF2B5EF4-FFF2-40B4-BE49-F238E27FC236}">
                <a16:creationId xmlns:a16="http://schemas.microsoft.com/office/drawing/2014/main" id="{60A513DF-EF0D-4500-82FF-695DDCEF57D4}"/>
              </a:ext>
            </a:extLst>
          </p:cNvPr>
          <p:cNvSpPr>
            <a:spLocks noGrp="1"/>
          </p:cNvSpPr>
          <p:nvPr>
            <p:ph idx="1"/>
          </p:nvPr>
        </p:nvSpPr>
        <p:spPr/>
        <p:txBody>
          <a:bodyPr/>
          <a:lstStyle/>
          <a:p>
            <a:r>
              <a:rPr lang="en-US" dirty="0"/>
              <a:t>Easy to understand diagrams describing influence of various factors on decision making</a:t>
            </a:r>
          </a:p>
          <a:p>
            <a:r>
              <a:rPr lang="en-US" dirty="0"/>
              <a:t>constructors:</a:t>
            </a:r>
            <a:endParaRPr lang="cs-CZ" dirty="0"/>
          </a:p>
        </p:txBody>
      </p:sp>
      <p:pic>
        <p:nvPicPr>
          <p:cNvPr id="5" name="Obrázek 4">
            <a:extLst>
              <a:ext uri="{FF2B5EF4-FFF2-40B4-BE49-F238E27FC236}">
                <a16:creationId xmlns:a16="http://schemas.microsoft.com/office/drawing/2014/main" id="{52354F3B-FF87-4B5D-90DF-55F6C9FDDD5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7571" y="3206912"/>
            <a:ext cx="8954429" cy="3651088"/>
          </a:xfrm>
          <a:prstGeom prst="rect">
            <a:avLst/>
          </a:prstGeom>
        </p:spPr>
      </p:pic>
    </p:spTree>
    <p:extLst>
      <p:ext uri="{BB962C8B-B14F-4D97-AF65-F5344CB8AC3E}">
        <p14:creationId xmlns:p14="http://schemas.microsoft.com/office/powerpoint/2010/main" val="30192073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1" name="Rectangle 2060"/>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sp>
      <p:pic>
        <p:nvPicPr>
          <p:cNvPr id="2053" name="Picture 2" descr="Výsledek obrázku pro influence diagram image">
            <a:extLst>
              <a:ext uri="{FF2B5EF4-FFF2-40B4-BE49-F238E27FC236}">
                <a16:creationId xmlns:a16="http://schemas.microsoft.com/office/drawing/2014/main" id="{ABD6E176-96C1-47B0-B66D-65C04C030842}"/>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a:stretch/>
        </p:blipFill>
        <p:spPr bwMode="auto">
          <a:xfrm>
            <a:off x="4777316" y="673175"/>
            <a:ext cx="6780700" cy="5509321"/>
          </a:xfrm>
          <a:prstGeom prst="rect">
            <a:avLst/>
          </a:prstGeom>
          <a:noFill/>
          <a:extLst>
            <a:ext uri="{909E8E84-426E-40DD-AFC4-6F175D3DCCD1}">
              <a14:hiddenFill xmlns:a14="http://schemas.microsoft.com/office/drawing/2010/main">
                <a:solidFill>
                  <a:srgbClr val="FFFFFF"/>
                </a:solidFill>
              </a14:hiddenFill>
            </a:ext>
          </a:extLst>
        </p:spPr>
      </p:pic>
      <p:sp>
        <p:nvSpPr>
          <p:cNvPr id="79" name="Down Arrow 7">
            <a:extLst>
              <a:ext uri="{FF2B5EF4-FFF2-40B4-BE49-F238E27FC236}">
                <a16:creationId xmlns:a16="http://schemas.microsoft.com/office/drawing/2014/main" id="{23CFDBCF-6FC0-43AF-907D-D1C47F09A36F}"/>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767827" y="1523615"/>
            <a:ext cx="3333749" cy="3499103"/>
          </a:xfrm>
          <a:prstGeom prst="downArrow">
            <a:avLst>
              <a:gd name="adj1" fmla="val 100000"/>
              <a:gd name="adj2" fmla="val 15788"/>
            </a:avLst>
          </a:prstGeom>
          <a:solidFill>
            <a:schemeClr val="bg1">
              <a:lumMod val="65000"/>
              <a:lumOff val="35000"/>
            </a:schemeClr>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C93BAFE7-D130-48A9-AC45-068582A06DC3}"/>
              </a:ext>
            </a:extLst>
          </p:cNvPr>
          <p:cNvSpPr>
            <a:spLocks noGrp="1"/>
          </p:cNvSpPr>
          <p:nvPr>
            <p:ph type="title"/>
          </p:nvPr>
        </p:nvSpPr>
        <p:spPr>
          <a:xfrm>
            <a:off x="1028700" y="1967266"/>
            <a:ext cx="2628900" cy="2547257"/>
          </a:xfrm>
          <a:prstGeom prst="ellipse">
            <a:avLst/>
          </a:prstGeom>
          <a:noFill/>
        </p:spPr>
        <p:txBody>
          <a:bodyPr vert="horz" lIns="91440" tIns="45720" rIns="91440" bIns="45720" rtlCol="0" anchor="ctr">
            <a:normAutofit/>
          </a:bodyPr>
          <a:lstStyle/>
          <a:p>
            <a:pPr algn="ctr"/>
            <a:r>
              <a:rPr lang="en-US" sz="3300"/>
              <a:t>Influence diagram example</a:t>
            </a:r>
          </a:p>
        </p:txBody>
      </p:sp>
    </p:spTree>
    <p:extLst>
      <p:ext uri="{BB962C8B-B14F-4D97-AF65-F5344CB8AC3E}">
        <p14:creationId xmlns:p14="http://schemas.microsoft.com/office/powerpoint/2010/main" val="6573288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426BE83-F4C1-48AF-A541-81CD208B15EB}"/>
              </a:ext>
            </a:extLst>
          </p:cNvPr>
          <p:cNvSpPr>
            <a:spLocks noGrp="1"/>
          </p:cNvSpPr>
          <p:nvPr>
            <p:ph type="title"/>
          </p:nvPr>
        </p:nvSpPr>
        <p:spPr/>
        <p:txBody>
          <a:bodyPr/>
          <a:lstStyle/>
          <a:p>
            <a:r>
              <a:rPr lang="en-US" dirty="0"/>
              <a:t>Example 2 + remarks</a:t>
            </a:r>
            <a:endParaRPr lang="cs-CZ" dirty="0"/>
          </a:p>
        </p:txBody>
      </p:sp>
      <p:sp>
        <p:nvSpPr>
          <p:cNvPr id="3" name="Zástupný symbol pro obsah 2">
            <a:extLst>
              <a:ext uri="{FF2B5EF4-FFF2-40B4-BE49-F238E27FC236}">
                <a16:creationId xmlns:a16="http://schemas.microsoft.com/office/drawing/2014/main" id="{AD94377B-DA12-40B7-A8E6-DC5E7703612C}"/>
              </a:ext>
            </a:extLst>
          </p:cNvPr>
          <p:cNvSpPr>
            <a:spLocks noGrp="1"/>
          </p:cNvSpPr>
          <p:nvPr>
            <p:ph idx="1"/>
          </p:nvPr>
        </p:nvSpPr>
        <p:spPr/>
        <p:txBody>
          <a:bodyPr/>
          <a:lstStyle/>
          <a:p>
            <a:r>
              <a:rPr lang="en-US" dirty="0"/>
              <a:t>Influence of various factors on obesity</a:t>
            </a:r>
          </a:p>
          <a:p>
            <a:pPr lvl="1"/>
            <a:r>
              <a:rPr lang="cs-CZ" dirty="0">
                <a:hlinkClick r:id="rId2"/>
              </a:rPr>
              <a:t>http://www.shiftn.com/obesity/Full-Map.html</a:t>
            </a:r>
            <a:endParaRPr lang="en-US" dirty="0"/>
          </a:p>
          <a:p>
            <a:r>
              <a:rPr lang="en-US" dirty="0"/>
              <a:t>Not all type of nodes need to be used (depending on your needs)</a:t>
            </a:r>
          </a:p>
          <a:p>
            <a:r>
              <a:rPr lang="en-US" dirty="0"/>
              <a:t>Proper presentation of the results can help</a:t>
            </a:r>
            <a:endParaRPr lang="cs-CZ" dirty="0"/>
          </a:p>
          <a:p>
            <a:pPr lvl="1"/>
            <a:r>
              <a:rPr lang="en-US" dirty="0"/>
              <a:t>Clarify your point of view</a:t>
            </a:r>
          </a:p>
          <a:p>
            <a:pPr lvl="1"/>
            <a:r>
              <a:rPr lang="en-US" dirty="0"/>
              <a:t>Better communicate problem</a:t>
            </a:r>
          </a:p>
          <a:p>
            <a:pPr lvl="1"/>
            <a:r>
              <a:rPr lang="cs-CZ" dirty="0"/>
              <a:t>And … </a:t>
            </a:r>
            <a:r>
              <a:rPr lang="en-US" dirty="0"/>
              <a:t>to influence people </a:t>
            </a:r>
            <a:r>
              <a:rPr lang="en-US" dirty="0">
                <a:sym typeface="Wingdings" panose="05000000000000000000" pitchFamily="2" charset="2"/>
              </a:rPr>
              <a:t></a:t>
            </a:r>
            <a:endParaRPr lang="cs-CZ" dirty="0"/>
          </a:p>
        </p:txBody>
      </p:sp>
    </p:spTree>
    <p:extLst>
      <p:ext uri="{BB962C8B-B14F-4D97-AF65-F5344CB8AC3E}">
        <p14:creationId xmlns:p14="http://schemas.microsoft.com/office/powerpoint/2010/main" val="2711195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276AABF-F5DE-41DE-A6AB-50789A87BDEC}"/>
              </a:ext>
            </a:extLst>
          </p:cNvPr>
          <p:cNvSpPr>
            <a:spLocks noGrp="1"/>
          </p:cNvSpPr>
          <p:nvPr>
            <p:ph type="title"/>
          </p:nvPr>
        </p:nvSpPr>
        <p:spPr/>
        <p:txBody>
          <a:bodyPr/>
          <a:lstStyle/>
          <a:p>
            <a:r>
              <a:rPr lang="en-US" dirty="0"/>
              <a:t>Presenting the analysis results</a:t>
            </a:r>
            <a:endParaRPr lang="cs-CZ" dirty="0"/>
          </a:p>
        </p:txBody>
      </p:sp>
      <p:sp>
        <p:nvSpPr>
          <p:cNvPr id="3" name="Zástupný symbol pro obsah 2">
            <a:extLst>
              <a:ext uri="{FF2B5EF4-FFF2-40B4-BE49-F238E27FC236}">
                <a16:creationId xmlns:a16="http://schemas.microsoft.com/office/drawing/2014/main" id="{C275563F-C9BC-4D85-8DEB-E41578644DB9}"/>
              </a:ext>
            </a:extLst>
          </p:cNvPr>
          <p:cNvSpPr>
            <a:spLocks noGrp="1"/>
          </p:cNvSpPr>
          <p:nvPr>
            <p:ph idx="1"/>
          </p:nvPr>
        </p:nvSpPr>
        <p:spPr/>
        <p:txBody>
          <a:bodyPr/>
          <a:lstStyle/>
          <a:p>
            <a:r>
              <a:rPr lang="en-US" dirty="0"/>
              <a:t>Difficult decision problems require participation of knowledge-wise broad teams</a:t>
            </a:r>
          </a:p>
          <a:p>
            <a:r>
              <a:rPr lang="en-US" dirty="0"/>
              <a:t>Members of the team are </a:t>
            </a:r>
            <a:r>
              <a:rPr lang="en-US" b="1" dirty="0"/>
              <a:t>not persons making the decision</a:t>
            </a:r>
          </a:p>
          <a:p>
            <a:r>
              <a:rPr lang="en-US" dirty="0"/>
              <a:t>The results of the analysis must be presented</a:t>
            </a:r>
          </a:p>
          <a:p>
            <a:pPr lvl="1"/>
            <a:r>
              <a:rPr lang="en-US" dirty="0"/>
              <a:t>In form understandable for persons not skilled in decision problem domain</a:t>
            </a:r>
          </a:p>
          <a:p>
            <a:pPr lvl="1"/>
            <a:r>
              <a:rPr lang="en-US" dirty="0"/>
              <a:t>Must be short</a:t>
            </a:r>
          </a:p>
          <a:p>
            <a:pPr lvl="1"/>
            <a:r>
              <a:rPr lang="en-US" dirty="0"/>
              <a:t>Results must be defendable (every step taken)</a:t>
            </a:r>
            <a:endParaRPr lang="cs-CZ" dirty="0"/>
          </a:p>
        </p:txBody>
      </p:sp>
    </p:spTree>
    <p:extLst>
      <p:ext uri="{BB962C8B-B14F-4D97-AF65-F5344CB8AC3E}">
        <p14:creationId xmlns:p14="http://schemas.microsoft.com/office/powerpoint/2010/main" val="1162181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6CFDB2B-A41B-4957-80A3-133D4DF4CFDE}"/>
              </a:ext>
            </a:extLst>
          </p:cNvPr>
          <p:cNvSpPr>
            <a:spLocks noGrp="1"/>
          </p:cNvSpPr>
          <p:nvPr>
            <p:ph type="title"/>
          </p:nvPr>
        </p:nvSpPr>
        <p:spPr/>
        <p:txBody>
          <a:bodyPr/>
          <a:lstStyle/>
          <a:p>
            <a:r>
              <a:rPr lang="en-US" dirty="0"/>
              <a:t>Decision trees</a:t>
            </a:r>
            <a:endParaRPr lang="cs-CZ" dirty="0"/>
          </a:p>
        </p:txBody>
      </p:sp>
      <p:sp>
        <p:nvSpPr>
          <p:cNvPr id="3" name="Zástupný symbol pro obsah 2">
            <a:extLst>
              <a:ext uri="{FF2B5EF4-FFF2-40B4-BE49-F238E27FC236}">
                <a16:creationId xmlns:a16="http://schemas.microsoft.com/office/drawing/2014/main" id="{94934255-C475-4D2C-B6E9-1EC2B974CEB6}"/>
              </a:ext>
            </a:extLst>
          </p:cNvPr>
          <p:cNvSpPr>
            <a:spLocks noGrp="1"/>
          </p:cNvSpPr>
          <p:nvPr>
            <p:ph idx="1"/>
          </p:nvPr>
        </p:nvSpPr>
        <p:spPr/>
        <p:txBody>
          <a:bodyPr/>
          <a:lstStyle/>
          <a:p>
            <a:r>
              <a:rPr lang="en-US" dirty="0" err="1"/>
              <a:t>Monocriterial</a:t>
            </a:r>
            <a:r>
              <a:rPr lang="en-US" dirty="0"/>
              <a:t> method</a:t>
            </a:r>
          </a:p>
          <a:p>
            <a:r>
              <a:rPr lang="en-US" dirty="0"/>
              <a:t>As opposed to methods presented before this one actually allows to choose</a:t>
            </a:r>
            <a:r>
              <a:rPr lang="cs-CZ" dirty="0"/>
              <a:t> </a:t>
            </a:r>
            <a:r>
              <a:rPr lang="en-US" dirty="0"/>
              <a:t>optimal solution to the problem</a:t>
            </a:r>
          </a:p>
          <a:p>
            <a:r>
              <a:rPr lang="en-US" dirty="0"/>
              <a:t>The criterium can be:</a:t>
            </a:r>
          </a:p>
          <a:p>
            <a:pPr lvl="1"/>
            <a:r>
              <a:rPr lang="en-US" dirty="0"/>
              <a:t>Utility (in monetary terms or the unit of choice) – maximize</a:t>
            </a:r>
          </a:p>
          <a:p>
            <a:pPr lvl="1"/>
            <a:r>
              <a:rPr lang="en-US" dirty="0"/>
              <a:t>Costs – minimize</a:t>
            </a:r>
          </a:p>
          <a:p>
            <a:pPr lvl="1"/>
            <a:r>
              <a:rPr lang="en-US" dirty="0"/>
              <a:t>Risk – minimize</a:t>
            </a:r>
          </a:p>
          <a:p>
            <a:pPr lvl="1"/>
            <a:r>
              <a:rPr lang="en-US" dirty="0"/>
              <a:t>Other unit</a:t>
            </a:r>
            <a:r>
              <a:rPr lang="cs-CZ" dirty="0"/>
              <a:t> (</a:t>
            </a:r>
            <a:r>
              <a:rPr lang="en-US" dirty="0"/>
              <a:t>minimize/maximize depending on decision situation</a:t>
            </a:r>
            <a:r>
              <a:rPr lang="cs-CZ" dirty="0"/>
              <a:t>)</a:t>
            </a:r>
            <a:endParaRPr lang="en-US" dirty="0"/>
          </a:p>
          <a:p>
            <a:r>
              <a:rPr lang="en-US" dirty="0"/>
              <a:t>Presumption, that other criteria (if they exist) do not influence significantly the decision</a:t>
            </a:r>
            <a:endParaRPr lang="cs-CZ" dirty="0"/>
          </a:p>
        </p:txBody>
      </p:sp>
    </p:spTree>
    <p:extLst>
      <p:ext uri="{BB962C8B-B14F-4D97-AF65-F5344CB8AC3E}">
        <p14:creationId xmlns:p14="http://schemas.microsoft.com/office/powerpoint/2010/main" val="29983632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E48C4182-6331-4738-8D08-DC5100FF0C25}"/>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6" name="Rounded Rectangle 9">
            <a:extLst>
              <a:ext uri="{FF2B5EF4-FFF2-40B4-BE49-F238E27FC236}">
                <a16:creationId xmlns:a16="http://schemas.microsoft.com/office/drawing/2014/main" id="{C44672B0-7DB0-4CF1-83B6-FBBF852002BF}"/>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5" y="484632"/>
            <a:ext cx="7068731" cy="5739187"/>
          </a:xfrm>
          <a:prstGeom prst="roundRect">
            <a:avLst>
              <a:gd name="adj" fmla="val 0"/>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Zástupný symbol pro obsah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23687" y="1065090"/>
            <a:ext cx="6099468" cy="4574600"/>
          </a:xfrm>
          <a:prstGeom prst="rect">
            <a:avLst/>
          </a:prstGeom>
          <a:effectLst/>
        </p:spPr>
      </p:pic>
      <p:sp>
        <p:nvSpPr>
          <p:cNvPr id="18" name="Rectangle 17">
            <a:extLst>
              <a:ext uri="{FF2B5EF4-FFF2-40B4-BE49-F238E27FC236}">
                <a16:creationId xmlns:a16="http://schemas.microsoft.com/office/drawing/2014/main" id="{DBAF24FC-D4B9-4808-8485-A6D012DCE90E}"/>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03646" y="646879"/>
            <a:ext cx="6745130" cy="541469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48F20D73-AF87-44A2-B54D-A3C965300E8B}"/>
              </a:ext>
            </a:extLst>
          </p:cNvPr>
          <p:cNvSpPr>
            <a:spLocks noGrp="1"/>
          </p:cNvSpPr>
          <p:nvPr>
            <p:ph type="title"/>
          </p:nvPr>
        </p:nvSpPr>
        <p:spPr>
          <a:xfrm>
            <a:off x="648929" y="629266"/>
            <a:ext cx="3505495" cy="1622321"/>
          </a:xfrm>
        </p:spPr>
        <p:txBody>
          <a:bodyPr>
            <a:normAutofit/>
          </a:bodyPr>
          <a:lstStyle/>
          <a:p>
            <a:r>
              <a:rPr lang="en-US" sz="4100" dirty="0">
                <a:solidFill>
                  <a:schemeClr val="bg1"/>
                </a:solidFill>
              </a:rPr>
              <a:t>Constructors of decision tree</a:t>
            </a:r>
            <a:endParaRPr lang="cs-CZ" sz="4100" dirty="0">
              <a:solidFill>
                <a:schemeClr val="bg1"/>
              </a:solidFill>
            </a:endParaRPr>
          </a:p>
        </p:txBody>
      </p:sp>
      <p:sp>
        <p:nvSpPr>
          <p:cNvPr id="10" name="Content Placeholder 9"/>
          <p:cNvSpPr>
            <a:spLocks noGrp="1"/>
          </p:cNvSpPr>
          <p:nvPr>
            <p:ph idx="1"/>
          </p:nvPr>
        </p:nvSpPr>
        <p:spPr>
          <a:xfrm>
            <a:off x="648930" y="2438400"/>
            <a:ext cx="3664503" cy="3785419"/>
          </a:xfrm>
        </p:spPr>
        <p:txBody>
          <a:bodyPr>
            <a:normAutofit fontScale="92500" lnSpcReduction="10000"/>
          </a:bodyPr>
          <a:lstStyle/>
          <a:p>
            <a:r>
              <a:rPr lang="en-US" dirty="0">
                <a:solidFill>
                  <a:schemeClr val="bg1"/>
                </a:solidFill>
              </a:rPr>
              <a:t>Deterministic tree uses only deterministic and leaf nodes</a:t>
            </a:r>
          </a:p>
          <a:p>
            <a:r>
              <a:rPr lang="en-US" dirty="0">
                <a:solidFill>
                  <a:schemeClr val="bg1"/>
                </a:solidFill>
              </a:rPr>
              <a:t>Stochastic tree has at least one stochastic node</a:t>
            </a:r>
            <a:endParaRPr lang="cs-CZ" dirty="0">
              <a:solidFill>
                <a:schemeClr val="bg1"/>
              </a:solidFill>
            </a:endParaRPr>
          </a:p>
          <a:p>
            <a:r>
              <a:rPr lang="en-US" dirty="0">
                <a:solidFill>
                  <a:schemeClr val="bg1"/>
                </a:solidFill>
              </a:rPr>
              <a:t>Most trees are stochastic</a:t>
            </a:r>
          </a:p>
          <a:p>
            <a:r>
              <a:rPr lang="cs-CZ" dirty="0">
                <a:solidFill>
                  <a:schemeClr val="bg1"/>
                </a:solidFill>
              </a:rPr>
              <a:t>But n</a:t>
            </a:r>
            <a:r>
              <a:rPr lang="en-US" dirty="0">
                <a:solidFill>
                  <a:schemeClr val="bg1"/>
                </a:solidFill>
              </a:rPr>
              <a:t>o tree is fully stochastic</a:t>
            </a:r>
          </a:p>
        </p:txBody>
      </p:sp>
    </p:spTree>
    <p:extLst>
      <p:ext uri="{BB962C8B-B14F-4D97-AF65-F5344CB8AC3E}">
        <p14:creationId xmlns:p14="http://schemas.microsoft.com/office/powerpoint/2010/main" val="167121534"/>
      </p:ext>
    </p:extLst>
  </p:cSld>
  <p:clrMapOvr>
    <a:overrideClrMapping bg1="lt1" tx1="dk1" bg2="lt2" tx2="dk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47CD267-256C-4B30-B4E7-5C7C0296AFA0}"/>
              </a:ext>
            </a:extLst>
          </p:cNvPr>
          <p:cNvSpPr>
            <a:spLocks noGrp="1"/>
          </p:cNvSpPr>
          <p:nvPr>
            <p:ph type="title"/>
          </p:nvPr>
        </p:nvSpPr>
        <p:spPr/>
        <p:txBody>
          <a:bodyPr/>
          <a:lstStyle/>
          <a:p>
            <a:r>
              <a:rPr lang="en-US" dirty="0"/>
              <a:t>Decision trees</a:t>
            </a:r>
            <a:endParaRPr lang="cs-CZ" dirty="0"/>
          </a:p>
        </p:txBody>
      </p:sp>
      <p:pic>
        <p:nvPicPr>
          <p:cNvPr id="4" name="Zástupný symbol pro obsah 3">
            <a:extLst>
              <a:ext uri="{FF2B5EF4-FFF2-40B4-BE49-F238E27FC236}">
                <a16:creationId xmlns:a16="http://schemas.microsoft.com/office/drawing/2014/main" id="{FAF15A47-6F36-4180-9B6A-296CFBD52D49}"/>
              </a:ext>
            </a:extLst>
          </p:cNvPr>
          <p:cNvPicPr>
            <a:picLocks noGrp="1" noChangeAspect="1"/>
          </p:cNvPicPr>
          <p:nvPr>
            <p:ph idx="1"/>
          </p:nvPr>
        </p:nvPicPr>
        <p:blipFill>
          <a:blip r:embed="rId2"/>
          <a:stretch>
            <a:fillRect/>
          </a:stretch>
        </p:blipFill>
        <p:spPr>
          <a:xfrm>
            <a:off x="994592" y="1825625"/>
            <a:ext cx="10202816" cy="4351338"/>
          </a:xfrm>
          <a:prstGeom prst="rect">
            <a:avLst/>
          </a:prstGeom>
        </p:spPr>
      </p:pic>
      <p:cxnSp>
        <p:nvCxnSpPr>
          <p:cNvPr id="5" name="Přímá spojnice se šipkou 4">
            <a:extLst>
              <a:ext uri="{FF2B5EF4-FFF2-40B4-BE49-F238E27FC236}">
                <a16:creationId xmlns:a16="http://schemas.microsoft.com/office/drawing/2014/main" id="{A34886F6-3E0E-40E6-A8E2-AC7AD3DCB2DC}"/>
              </a:ext>
            </a:extLst>
          </p:cNvPr>
          <p:cNvCxnSpPr>
            <a:cxnSpLocks/>
            <a:stCxn id="21" idx="1"/>
          </p:cNvCxnSpPr>
          <p:nvPr/>
        </p:nvCxnSpPr>
        <p:spPr>
          <a:xfrm flipH="1" flipV="1">
            <a:off x="1853969" y="3875716"/>
            <a:ext cx="2249646" cy="28662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 name="Přímá spojnice se šipkou 6">
            <a:extLst>
              <a:ext uri="{FF2B5EF4-FFF2-40B4-BE49-F238E27FC236}">
                <a16:creationId xmlns:a16="http://schemas.microsoft.com/office/drawing/2014/main" id="{D5745BF9-85F2-4FCF-AE72-55E1AA014887}"/>
              </a:ext>
            </a:extLst>
          </p:cNvPr>
          <p:cNvCxnSpPr>
            <a:cxnSpLocks/>
            <a:stCxn id="21" idx="3"/>
          </p:cNvCxnSpPr>
          <p:nvPr/>
        </p:nvCxnSpPr>
        <p:spPr>
          <a:xfrm flipV="1">
            <a:off x="4766345" y="3892492"/>
            <a:ext cx="1911292" cy="26984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TextovéPole 7">
            <a:extLst>
              <a:ext uri="{FF2B5EF4-FFF2-40B4-BE49-F238E27FC236}">
                <a16:creationId xmlns:a16="http://schemas.microsoft.com/office/drawing/2014/main" id="{BDEFF43D-3125-4FB8-9D24-9D5EBA27CD01}"/>
              </a:ext>
            </a:extLst>
          </p:cNvPr>
          <p:cNvSpPr txBox="1"/>
          <p:nvPr/>
        </p:nvSpPr>
        <p:spPr>
          <a:xfrm>
            <a:off x="3372373" y="3215978"/>
            <a:ext cx="1484853" cy="646331"/>
          </a:xfrm>
          <a:prstGeom prst="rect">
            <a:avLst/>
          </a:prstGeom>
          <a:noFill/>
        </p:spPr>
        <p:txBody>
          <a:bodyPr wrap="square" rtlCol="0">
            <a:spAutoFit/>
          </a:bodyPr>
          <a:lstStyle/>
          <a:p>
            <a:r>
              <a:rPr lang="cs-CZ" dirty="0" err="1">
                <a:solidFill>
                  <a:srgbClr val="002060"/>
                </a:solidFill>
              </a:rPr>
              <a:t>Deterministic</a:t>
            </a:r>
            <a:r>
              <a:rPr lang="cs-CZ" dirty="0">
                <a:solidFill>
                  <a:srgbClr val="002060"/>
                </a:solidFill>
              </a:rPr>
              <a:t> node</a:t>
            </a:r>
          </a:p>
        </p:txBody>
      </p:sp>
      <p:cxnSp>
        <p:nvCxnSpPr>
          <p:cNvPr id="10" name="Přímá spojnice se šipkou 9">
            <a:extLst>
              <a:ext uri="{FF2B5EF4-FFF2-40B4-BE49-F238E27FC236}">
                <a16:creationId xmlns:a16="http://schemas.microsoft.com/office/drawing/2014/main" id="{413FE9BC-5333-410C-830A-A9E922699F68}"/>
              </a:ext>
            </a:extLst>
          </p:cNvPr>
          <p:cNvCxnSpPr>
            <a:cxnSpLocks/>
          </p:cNvCxnSpPr>
          <p:nvPr/>
        </p:nvCxnSpPr>
        <p:spPr>
          <a:xfrm>
            <a:off x="7659149" y="5704513"/>
            <a:ext cx="2919369" cy="5044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Přímá spojnice se šipkou 12">
            <a:extLst>
              <a:ext uri="{FF2B5EF4-FFF2-40B4-BE49-F238E27FC236}">
                <a16:creationId xmlns:a16="http://schemas.microsoft.com/office/drawing/2014/main" id="{849F97A2-1F72-4790-BA33-8C0F1A7A0756}"/>
              </a:ext>
            </a:extLst>
          </p:cNvPr>
          <p:cNvCxnSpPr>
            <a:cxnSpLocks/>
          </p:cNvCxnSpPr>
          <p:nvPr/>
        </p:nvCxnSpPr>
        <p:spPr>
          <a:xfrm flipH="1">
            <a:off x="5444456" y="5704513"/>
            <a:ext cx="93117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TextovéPole 14">
            <a:extLst>
              <a:ext uri="{FF2B5EF4-FFF2-40B4-BE49-F238E27FC236}">
                <a16:creationId xmlns:a16="http://schemas.microsoft.com/office/drawing/2014/main" id="{08A9EF96-A53A-4F69-A9BA-4276BE10AB76}"/>
              </a:ext>
            </a:extLst>
          </p:cNvPr>
          <p:cNvSpPr txBox="1"/>
          <p:nvPr/>
        </p:nvSpPr>
        <p:spPr>
          <a:xfrm>
            <a:off x="6448338" y="5519847"/>
            <a:ext cx="1417740" cy="369332"/>
          </a:xfrm>
          <a:prstGeom prst="rect">
            <a:avLst/>
          </a:prstGeom>
          <a:noFill/>
        </p:spPr>
        <p:txBody>
          <a:bodyPr wrap="square" rtlCol="0">
            <a:spAutoFit/>
          </a:bodyPr>
          <a:lstStyle/>
          <a:p>
            <a:r>
              <a:rPr lang="cs-CZ" dirty="0" err="1">
                <a:solidFill>
                  <a:srgbClr val="002060"/>
                </a:solidFill>
              </a:rPr>
              <a:t>Leaf</a:t>
            </a:r>
            <a:r>
              <a:rPr lang="cs-CZ" dirty="0">
                <a:solidFill>
                  <a:srgbClr val="002060"/>
                </a:solidFill>
              </a:rPr>
              <a:t> node</a:t>
            </a:r>
          </a:p>
        </p:txBody>
      </p:sp>
      <p:sp>
        <p:nvSpPr>
          <p:cNvPr id="19" name="TextovéPole 18">
            <a:extLst>
              <a:ext uri="{FF2B5EF4-FFF2-40B4-BE49-F238E27FC236}">
                <a16:creationId xmlns:a16="http://schemas.microsoft.com/office/drawing/2014/main" id="{C40B4561-2739-4BBD-B471-27DA9EDA2777}"/>
              </a:ext>
            </a:extLst>
          </p:cNvPr>
          <p:cNvSpPr txBox="1"/>
          <p:nvPr/>
        </p:nvSpPr>
        <p:spPr>
          <a:xfrm>
            <a:off x="1142301" y="1981092"/>
            <a:ext cx="1911292" cy="369332"/>
          </a:xfrm>
          <a:prstGeom prst="rect">
            <a:avLst/>
          </a:prstGeom>
          <a:noFill/>
        </p:spPr>
        <p:txBody>
          <a:bodyPr wrap="square" rtlCol="0">
            <a:spAutoFit/>
          </a:bodyPr>
          <a:lstStyle/>
          <a:p>
            <a:r>
              <a:rPr lang="cs-CZ" b="1" dirty="0" err="1">
                <a:solidFill>
                  <a:srgbClr val="002060"/>
                </a:solidFill>
              </a:rPr>
              <a:t>Deterministic</a:t>
            </a:r>
            <a:r>
              <a:rPr lang="cs-CZ" b="1" dirty="0">
                <a:solidFill>
                  <a:srgbClr val="002060"/>
                </a:solidFill>
              </a:rPr>
              <a:t> </a:t>
            </a:r>
            <a:r>
              <a:rPr lang="cs-CZ" b="1" dirty="0" err="1">
                <a:solidFill>
                  <a:srgbClr val="002060"/>
                </a:solidFill>
              </a:rPr>
              <a:t>tree</a:t>
            </a:r>
            <a:endParaRPr lang="cs-CZ" b="1" dirty="0">
              <a:solidFill>
                <a:srgbClr val="002060"/>
              </a:solidFill>
            </a:endParaRPr>
          </a:p>
        </p:txBody>
      </p:sp>
      <p:sp>
        <p:nvSpPr>
          <p:cNvPr id="20" name="TextovéPole 19">
            <a:extLst>
              <a:ext uri="{FF2B5EF4-FFF2-40B4-BE49-F238E27FC236}">
                <a16:creationId xmlns:a16="http://schemas.microsoft.com/office/drawing/2014/main" id="{450E5B92-E3A9-4AE0-84FD-5E44D5E2F96E}"/>
              </a:ext>
            </a:extLst>
          </p:cNvPr>
          <p:cNvSpPr txBox="1"/>
          <p:nvPr/>
        </p:nvSpPr>
        <p:spPr>
          <a:xfrm>
            <a:off x="6417578" y="1981092"/>
            <a:ext cx="1911292" cy="369332"/>
          </a:xfrm>
          <a:prstGeom prst="rect">
            <a:avLst/>
          </a:prstGeom>
          <a:noFill/>
        </p:spPr>
        <p:txBody>
          <a:bodyPr wrap="square" rtlCol="0">
            <a:spAutoFit/>
          </a:bodyPr>
          <a:lstStyle/>
          <a:p>
            <a:r>
              <a:rPr lang="cs-CZ" b="1" dirty="0" err="1">
                <a:solidFill>
                  <a:srgbClr val="002060"/>
                </a:solidFill>
              </a:rPr>
              <a:t>Stochastic</a:t>
            </a:r>
            <a:r>
              <a:rPr lang="cs-CZ" b="1" dirty="0">
                <a:solidFill>
                  <a:srgbClr val="002060"/>
                </a:solidFill>
              </a:rPr>
              <a:t> </a:t>
            </a:r>
            <a:r>
              <a:rPr lang="cs-CZ" b="1" dirty="0" err="1">
                <a:solidFill>
                  <a:srgbClr val="002060"/>
                </a:solidFill>
              </a:rPr>
              <a:t>tree</a:t>
            </a:r>
            <a:endParaRPr lang="cs-CZ" b="1" dirty="0">
              <a:solidFill>
                <a:srgbClr val="002060"/>
              </a:solidFill>
            </a:endParaRPr>
          </a:p>
        </p:txBody>
      </p:sp>
      <p:sp>
        <p:nvSpPr>
          <p:cNvPr id="21" name="TextovéPole 20">
            <a:extLst>
              <a:ext uri="{FF2B5EF4-FFF2-40B4-BE49-F238E27FC236}">
                <a16:creationId xmlns:a16="http://schemas.microsoft.com/office/drawing/2014/main" id="{03310525-F6AB-403B-B298-3F2FAE3B9D54}"/>
              </a:ext>
            </a:extLst>
          </p:cNvPr>
          <p:cNvSpPr txBox="1"/>
          <p:nvPr/>
        </p:nvSpPr>
        <p:spPr>
          <a:xfrm>
            <a:off x="4103615" y="3977672"/>
            <a:ext cx="662730" cy="369332"/>
          </a:xfrm>
          <a:prstGeom prst="rect">
            <a:avLst/>
          </a:prstGeom>
          <a:noFill/>
        </p:spPr>
        <p:txBody>
          <a:bodyPr wrap="square" rtlCol="0">
            <a:spAutoFit/>
          </a:bodyPr>
          <a:lstStyle/>
          <a:p>
            <a:r>
              <a:rPr lang="cs-CZ" dirty="0" err="1">
                <a:solidFill>
                  <a:srgbClr val="002060"/>
                </a:solidFill>
              </a:rPr>
              <a:t>root</a:t>
            </a:r>
            <a:endParaRPr lang="cs-CZ" dirty="0">
              <a:solidFill>
                <a:srgbClr val="002060"/>
              </a:solidFill>
            </a:endParaRPr>
          </a:p>
        </p:txBody>
      </p:sp>
      <p:cxnSp>
        <p:nvCxnSpPr>
          <p:cNvPr id="23" name="Přímá spojnice se šipkou 22">
            <a:extLst>
              <a:ext uri="{FF2B5EF4-FFF2-40B4-BE49-F238E27FC236}">
                <a16:creationId xmlns:a16="http://schemas.microsoft.com/office/drawing/2014/main" id="{75EE647E-958E-4C02-B1C4-9F894F6D8DB4}"/>
              </a:ext>
            </a:extLst>
          </p:cNvPr>
          <p:cNvCxnSpPr>
            <a:cxnSpLocks/>
          </p:cNvCxnSpPr>
          <p:nvPr/>
        </p:nvCxnSpPr>
        <p:spPr>
          <a:xfrm flipH="1" flipV="1">
            <a:off x="2969704" y="2982286"/>
            <a:ext cx="402669" cy="33765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0" name="TextovéPole 29">
            <a:extLst>
              <a:ext uri="{FF2B5EF4-FFF2-40B4-BE49-F238E27FC236}">
                <a16:creationId xmlns:a16="http://schemas.microsoft.com/office/drawing/2014/main" id="{EFFF63B7-6ADA-4A51-9F7C-74B7C74B9B92}"/>
              </a:ext>
            </a:extLst>
          </p:cNvPr>
          <p:cNvSpPr txBox="1"/>
          <p:nvPr/>
        </p:nvSpPr>
        <p:spPr>
          <a:xfrm>
            <a:off x="8608501" y="3537178"/>
            <a:ext cx="1484853" cy="646331"/>
          </a:xfrm>
          <a:prstGeom prst="rect">
            <a:avLst/>
          </a:prstGeom>
          <a:noFill/>
        </p:spPr>
        <p:txBody>
          <a:bodyPr wrap="square" rtlCol="0">
            <a:spAutoFit/>
          </a:bodyPr>
          <a:lstStyle/>
          <a:p>
            <a:r>
              <a:rPr lang="cs-CZ" dirty="0" err="1">
                <a:solidFill>
                  <a:srgbClr val="002060"/>
                </a:solidFill>
              </a:rPr>
              <a:t>Stochastic</a:t>
            </a:r>
            <a:r>
              <a:rPr lang="cs-CZ" dirty="0">
                <a:solidFill>
                  <a:srgbClr val="002060"/>
                </a:solidFill>
              </a:rPr>
              <a:t> node</a:t>
            </a:r>
          </a:p>
        </p:txBody>
      </p:sp>
      <p:cxnSp>
        <p:nvCxnSpPr>
          <p:cNvPr id="32" name="Přímá spojnice se šipkou 31">
            <a:extLst>
              <a:ext uri="{FF2B5EF4-FFF2-40B4-BE49-F238E27FC236}">
                <a16:creationId xmlns:a16="http://schemas.microsoft.com/office/drawing/2014/main" id="{266FF0C2-8BB2-4935-A23D-8222B9453876}"/>
              </a:ext>
            </a:extLst>
          </p:cNvPr>
          <p:cNvCxnSpPr/>
          <p:nvPr/>
        </p:nvCxnSpPr>
        <p:spPr>
          <a:xfrm flipH="1" flipV="1">
            <a:off x="8506437" y="3061982"/>
            <a:ext cx="167780" cy="47519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546520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22F44DC-B1E4-4372-B832-E43AA6D3AC0F}"/>
              </a:ext>
            </a:extLst>
          </p:cNvPr>
          <p:cNvSpPr>
            <a:spLocks noGrp="1"/>
          </p:cNvSpPr>
          <p:nvPr>
            <p:ph type="title"/>
          </p:nvPr>
        </p:nvSpPr>
        <p:spPr/>
        <p:txBody>
          <a:bodyPr/>
          <a:lstStyle/>
          <a:p>
            <a:r>
              <a:rPr lang="en-US" dirty="0"/>
              <a:t>Decision trees - notes</a:t>
            </a:r>
            <a:endParaRPr lang="cs-CZ" dirty="0"/>
          </a:p>
        </p:txBody>
      </p:sp>
      <p:sp>
        <p:nvSpPr>
          <p:cNvPr id="3" name="Zástupný symbol pro obsah 2">
            <a:extLst>
              <a:ext uri="{FF2B5EF4-FFF2-40B4-BE49-F238E27FC236}">
                <a16:creationId xmlns:a16="http://schemas.microsoft.com/office/drawing/2014/main" id="{86F93221-21E6-414D-9860-7868684AD949}"/>
              </a:ext>
            </a:extLst>
          </p:cNvPr>
          <p:cNvSpPr>
            <a:spLocks noGrp="1"/>
          </p:cNvSpPr>
          <p:nvPr>
            <p:ph idx="1"/>
          </p:nvPr>
        </p:nvSpPr>
        <p:spPr/>
        <p:txBody>
          <a:bodyPr>
            <a:normAutofit/>
          </a:bodyPr>
          <a:lstStyle/>
          <a:p>
            <a:r>
              <a:rPr lang="en-US" dirty="0"/>
              <a:t>Nodes can be numbered – use it to separate tree structure and utility computations</a:t>
            </a:r>
          </a:p>
          <a:p>
            <a:r>
              <a:rPr lang="en-US" dirty="0"/>
              <a:t>Deterministic tree – just compute the utility from root to every leaf and choose what is best</a:t>
            </a:r>
          </a:p>
          <a:p>
            <a:r>
              <a:rPr lang="en-US" dirty="0"/>
              <a:t>Stochastic trees </a:t>
            </a:r>
          </a:p>
          <a:p>
            <a:pPr lvl="1"/>
            <a:r>
              <a:rPr lang="en-US" dirty="0"/>
              <a:t>compute utility from root to leaf and</a:t>
            </a:r>
          </a:p>
          <a:p>
            <a:pPr lvl="1"/>
            <a:r>
              <a:rPr lang="en-US" dirty="0"/>
              <a:t>Apply probabilities backward</a:t>
            </a:r>
          </a:p>
          <a:p>
            <a:pPr lvl="1"/>
            <a:r>
              <a:rPr lang="en-US" dirty="0"/>
              <a:t>Stochastic node utility is computed as</a:t>
            </a:r>
          </a:p>
          <a:p>
            <a:pPr lvl="1"/>
            <a:r>
              <a:rPr lang="cs-CZ" dirty="0"/>
              <a:t>Best </a:t>
            </a:r>
            <a:r>
              <a:rPr lang="en-US" dirty="0"/>
              <a:t>option</a:t>
            </a:r>
            <a:r>
              <a:rPr lang="cs-CZ" dirty="0"/>
              <a:t> </a:t>
            </a:r>
            <a:r>
              <a:rPr lang="en-US" dirty="0"/>
              <a:t>available only as the tree is computed back to its root</a:t>
            </a:r>
          </a:p>
          <a:p>
            <a:pPr lvl="1"/>
            <a:r>
              <a:rPr lang="en-US" dirty="0"/>
              <a:t>Now choose the optimal variant</a:t>
            </a:r>
            <a:r>
              <a:rPr lang="cs-CZ" dirty="0"/>
              <a:t> (</a:t>
            </a:r>
            <a:r>
              <a:rPr lang="en-US" dirty="0"/>
              <a:t>considering probabilities</a:t>
            </a:r>
            <a:r>
              <a:rPr lang="cs-CZ" dirty="0"/>
              <a:t>)</a:t>
            </a:r>
          </a:p>
        </p:txBody>
      </p:sp>
      <mc:AlternateContent xmlns:mc="http://schemas.openxmlformats.org/markup-compatibility/2006" xmlns:a14="http://schemas.microsoft.com/office/drawing/2010/main">
        <mc:Choice Requires="a14">
          <p:sp>
            <p:nvSpPr>
              <p:cNvPr id="4" name="Obdélník 3">
                <a:extLst>
                  <a:ext uri="{FF2B5EF4-FFF2-40B4-BE49-F238E27FC236}">
                    <a16:creationId xmlns:a16="http://schemas.microsoft.com/office/drawing/2014/main" id="{4974A35A-7528-4285-8203-EA4C88761348}"/>
                  </a:ext>
                </a:extLst>
              </p:cNvPr>
              <p:cNvSpPr/>
              <p:nvPr/>
            </p:nvSpPr>
            <p:spPr>
              <a:xfrm>
                <a:off x="6096000" y="4367172"/>
                <a:ext cx="1845622" cy="848566"/>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nary>
                        <m:naryPr>
                          <m:chr m:val="∑"/>
                          <m:ctrlPr>
                            <a:rPr lang="en-US" i="1">
                              <a:latin typeface="Cambria Math" panose="02040503050406030204" pitchFamily="18" charset="0"/>
                            </a:rPr>
                          </m:ctrlPr>
                        </m:naryPr>
                        <m:sub>
                          <m:r>
                            <m:rPr>
                              <m:brk m:alnAt="23"/>
                            </m:rPr>
                            <a:rPr lang="en-US" i="1">
                              <a:latin typeface="Cambria Math" panose="02040503050406030204" pitchFamily="18" charset="0"/>
                            </a:rPr>
                            <m:t>𝑖</m:t>
                          </m:r>
                          <m:r>
                            <a:rPr lang="en-US" i="1">
                              <a:latin typeface="Cambria Math" panose="02040503050406030204" pitchFamily="18" charset="0"/>
                            </a:rPr>
                            <m:t>=1</m:t>
                          </m:r>
                        </m:sub>
                        <m:sup>
                          <m:r>
                            <a:rPr lang="en-US" i="1">
                              <a:latin typeface="Cambria Math" panose="02040503050406030204" pitchFamily="18" charset="0"/>
                            </a:rPr>
                            <m:t>𝑛</m:t>
                          </m:r>
                        </m:sup>
                        <m:e>
                          <m:sSub>
                            <m:sSubPr>
                              <m:ctrlPr>
                                <a:rPr lang="en-US" i="1">
                                  <a:latin typeface="Cambria Math" panose="02040503050406030204" pitchFamily="18" charset="0"/>
                                </a:rPr>
                              </m:ctrlPr>
                            </m:sSubPr>
                            <m:e>
                              <m:r>
                                <a:rPr lang="en-US" i="1">
                                  <a:latin typeface="Cambria Math" panose="02040503050406030204" pitchFamily="18" charset="0"/>
                                </a:rPr>
                                <m:t>𝑝</m:t>
                              </m:r>
                            </m:e>
                            <m:sub>
                              <m:r>
                                <a:rPr lang="en-US" i="1">
                                  <a:latin typeface="Cambria Math" panose="02040503050406030204" pitchFamily="18" charset="0"/>
                                </a:rPr>
                                <m:t>𝑖</m:t>
                              </m:r>
                            </m:sub>
                          </m:sSub>
                          <m:sSub>
                            <m:sSubPr>
                              <m:ctrlPr>
                                <a:rPr lang="en-US" i="1">
                                  <a:latin typeface="Cambria Math" panose="02040503050406030204" pitchFamily="18" charset="0"/>
                                </a:rPr>
                              </m:ctrlPr>
                            </m:sSubPr>
                            <m:e>
                              <m:r>
                                <a:rPr lang="en-US" i="1">
                                  <a:latin typeface="Cambria Math" panose="02040503050406030204" pitchFamily="18" charset="0"/>
                                </a:rPr>
                                <m:t>𝑈</m:t>
                              </m:r>
                            </m:e>
                            <m:sub>
                              <m:r>
                                <a:rPr lang="en-US" i="1">
                                  <a:latin typeface="Cambria Math" panose="02040503050406030204" pitchFamily="18" charset="0"/>
                                </a:rPr>
                                <m:t>𝑖</m:t>
                              </m:r>
                            </m:sub>
                          </m:sSub>
                        </m:e>
                      </m:nary>
                    </m:oMath>
                  </m:oMathPara>
                </a14:m>
                <a:endParaRPr lang="cs-CZ" dirty="0"/>
              </a:p>
            </p:txBody>
          </p:sp>
        </mc:Choice>
        <mc:Fallback xmlns="">
          <p:sp>
            <p:nvSpPr>
              <p:cNvPr id="4" name="Obdélník 3">
                <a:extLst>
                  <a:ext uri="{FF2B5EF4-FFF2-40B4-BE49-F238E27FC236}">
                    <a16:creationId xmlns:a16="http://schemas.microsoft.com/office/drawing/2014/main" id="{4974A35A-7528-4285-8203-EA4C88761348}"/>
                  </a:ext>
                </a:extLst>
              </p:cNvPr>
              <p:cNvSpPr>
                <a:spLocks noRot="1" noChangeAspect="1" noMove="1" noResize="1" noEditPoints="1" noAdjustHandles="1" noChangeArrowheads="1" noChangeShapeType="1" noTextEdit="1"/>
              </p:cNvSpPr>
              <p:nvPr/>
            </p:nvSpPr>
            <p:spPr>
              <a:xfrm>
                <a:off x="6096000" y="4367172"/>
                <a:ext cx="1845622" cy="848566"/>
              </a:xfrm>
              <a:prstGeom prst="rect">
                <a:avLst/>
              </a:prstGeom>
              <a:blipFill>
                <a:blip r:embed="rId2"/>
                <a:stretch>
                  <a:fillRect/>
                </a:stretch>
              </a:blipFill>
            </p:spPr>
            <p:txBody>
              <a:bodyPr/>
              <a:lstStyle/>
              <a:p>
                <a:r>
                  <a:rPr lang="cs-CZ">
                    <a:noFill/>
                  </a:rPr>
                  <a:t> </a:t>
                </a:r>
              </a:p>
            </p:txBody>
          </p:sp>
        </mc:Fallback>
      </mc:AlternateContent>
      <p:sp>
        <p:nvSpPr>
          <p:cNvPr id="5" name="TextovéPole 4">
            <a:extLst>
              <a:ext uri="{FF2B5EF4-FFF2-40B4-BE49-F238E27FC236}">
                <a16:creationId xmlns:a16="http://schemas.microsoft.com/office/drawing/2014/main" id="{DE010CE6-0873-4424-8296-822897B898A5}"/>
              </a:ext>
            </a:extLst>
          </p:cNvPr>
          <p:cNvSpPr txBox="1"/>
          <p:nvPr/>
        </p:nvSpPr>
        <p:spPr>
          <a:xfrm>
            <a:off x="7699248" y="4232235"/>
            <a:ext cx="2913888" cy="923330"/>
          </a:xfrm>
          <a:prstGeom prst="rect">
            <a:avLst/>
          </a:prstGeom>
          <a:noFill/>
        </p:spPr>
        <p:txBody>
          <a:bodyPr wrap="square" rtlCol="0">
            <a:spAutoFit/>
          </a:bodyPr>
          <a:lstStyle/>
          <a:p>
            <a:r>
              <a:rPr lang="en-US" dirty="0"/>
              <a:t>Where:</a:t>
            </a:r>
          </a:p>
          <a:p>
            <a:r>
              <a:rPr lang="en-US" dirty="0"/>
              <a:t>pi … probability of branch I</a:t>
            </a:r>
          </a:p>
          <a:p>
            <a:r>
              <a:rPr lang="en-US" dirty="0" err="1"/>
              <a:t>Ui</a:t>
            </a:r>
            <a:r>
              <a:rPr lang="en-US" dirty="0"/>
              <a:t> … utility of branch </a:t>
            </a:r>
            <a:r>
              <a:rPr lang="en-US" dirty="0" err="1"/>
              <a:t>i</a:t>
            </a:r>
            <a:endParaRPr lang="en-US" dirty="0"/>
          </a:p>
        </p:txBody>
      </p:sp>
    </p:spTree>
    <p:extLst>
      <p:ext uri="{BB962C8B-B14F-4D97-AF65-F5344CB8AC3E}">
        <p14:creationId xmlns:p14="http://schemas.microsoft.com/office/powerpoint/2010/main" val="4071830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82DA89F-3BB8-4DD6-A710-A286F5BB565C}"/>
              </a:ext>
            </a:extLst>
          </p:cNvPr>
          <p:cNvSpPr>
            <a:spLocks noGrp="1"/>
          </p:cNvSpPr>
          <p:nvPr>
            <p:ph type="title"/>
          </p:nvPr>
        </p:nvSpPr>
        <p:spPr/>
        <p:txBody>
          <a:bodyPr/>
          <a:lstStyle/>
          <a:p>
            <a:r>
              <a:rPr lang="en-US" dirty="0"/>
              <a:t>Deterministic decision tree example</a:t>
            </a:r>
            <a:endParaRPr lang="cs-CZ" dirty="0"/>
          </a:p>
        </p:txBody>
      </p:sp>
      <p:sp>
        <p:nvSpPr>
          <p:cNvPr id="3" name="Zástupný symbol pro obsah 2">
            <a:extLst>
              <a:ext uri="{FF2B5EF4-FFF2-40B4-BE49-F238E27FC236}">
                <a16:creationId xmlns:a16="http://schemas.microsoft.com/office/drawing/2014/main" id="{103B9904-C4AA-422A-966B-7D5EA2E584C6}"/>
              </a:ext>
            </a:extLst>
          </p:cNvPr>
          <p:cNvSpPr>
            <a:spLocks noGrp="1"/>
          </p:cNvSpPr>
          <p:nvPr>
            <p:ph idx="1"/>
          </p:nvPr>
        </p:nvSpPr>
        <p:spPr/>
        <p:txBody>
          <a:bodyPr>
            <a:normAutofit/>
          </a:bodyPr>
          <a:lstStyle/>
          <a:p>
            <a:pPr marL="0" indent="0">
              <a:buNone/>
            </a:pPr>
            <a:r>
              <a:rPr lang="en-US" dirty="0"/>
              <a:t>Company XYZ must decide whether to or not to reconstruct its business premises. At present time the company is capable to sell its products for </a:t>
            </a:r>
            <a:r>
              <a:rPr lang="en-US" b="1" dirty="0"/>
              <a:t>2,5 mil. EUR</a:t>
            </a:r>
            <a:r>
              <a:rPr lang="en-US" dirty="0"/>
              <a:t>, during reconstruction the company would have to temporally move into alternative buildings, from which only </a:t>
            </a:r>
            <a:r>
              <a:rPr lang="en-US" b="1" dirty="0"/>
              <a:t>1 mil. EUR </a:t>
            </a:r>
            <a:r>
              <a:rPr lang="en-US" dirty="0"/>
              <a:t>worth of its products could be sold.</a:t>
            </a:r>
            <a:br>
              <a:rPr lang="en-US" dirty="0"/>
            </a:br>
            <a:r>
              <a:rPr lang="en-US" dirty="0"/>
              <a:t>	The reconstruction is expected to take one year and will cost </a:t>
            </a:r>
            <a:r>
              <a:rPr lang="en-US" b="1" dirty="0"/>
              <a:t>10 mil. EUR</a:t>
            </a:r>
            <a:r>
              <a:rPr lang="en-US" dirty="0"/>
              <a:t>. In new business premises the company hopes to sell its products worth </a:t>
            </a:r>
            <a:r>
              <a:rPr lang="en-US" b="1" dirty="0"/>
              <a:t>3 mil. EUR</a:t>
            </a:r>
            <a:r>
              <a:rPr lang="en-US" dirty="0"/>
              <a:t> per year.</a:t>
            </a:r>
            <a:br>
              <a:rPr lang="en-US" dirty="0"/>
            </a:br>
            <a:r>
              <a:rPr lang="en-US" dirty="0"/>
              <a:t>	Recommend whether to or not to reconstruct, considering </a:t>
            </a:r>
            <a:r>
              <a:rPr lang="en-US" b="1" dirty="0"/>
              <a:t>10 years time horizon</a:t>
            </a:r>
            <a:r>
              <a:rPr lang="en-US" dirty="0"/>
              <a:t>. </a:t>
            </a:r>
            <a:br>
              <a:rPr lang="en-US" dirty="0"/>
            </a:br>
            <a:endParaRPr lang="cs-CZ" dirty="0"/>
          </a:p>
        </p:txBody>
      </p:sp>
    </p:spTree>
    <p:extLst>
      <p:ext uri="{BB962C8B-B14F-4D97-AF65-F5344CB8AC3E}">
        <p14:creationId xmlns:p14="http://schemas.microsoft.com/office/powerpoint/2010/main" val="21618606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2">
            <a:extLst>
              <a:ext uri="{FF2B5EF4-FFF2-40B4-BE49-F238E27FC236}">
                <a16:creationId xmlns:a16="http://schemas.microsoft.com/office/drawing/2014/main" id="{E48C4182-6331-4738-8D08-DC5100FF0C25}"/>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0" name="Rounded Rectangle 9">
            <a:extLst>
              <a:ext uri="{FF2B5EF4-FFF2-40B4-BE49-F238E27FC236}">
                <a16:creationId xmlns:a16="http://schemas.microsoft.com/office/drawing/2014/main" id="{C44672B0-7DB0-4CF1-83B6-FBBF852002BF}"/>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5" y="484632"/>
            <a:ext cx="7068731" cy="5739187"/>
          </a:xfrm>
          <a:prstGeom prst="roundRect">
            <a:avLst>
              <a:gd name="adj" fmla="val 0"/>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Zástupný symbol pro obsah 3"/>
          <p:cNvPicPr>
            <a:picLocks noChangeAspect="1"/>
          </p:cNvPicPr>
          <p:nvPr/>
        </p:nvPicPr>
        <p:blipFill>
          <a:blip r:embed="rId2"/>
          <a:stretch>
            <a:fillRect/>
          </a:stretch>
        </p:blipFill>
        <p:spPr>
          <a:xfrm>
            <a:off x="5123687" y="2178243"/>
            <a:ext cx="6099468" cy="2348295"/>
          </a:xfrm>
          <a:prstGeom prst="rect">
            <a:avLst/>
          </a:prstGeom>
          <a:effectLst/>
        </p:spPr>
      </p:pic>
      <p:sp>
        <p:nvSpPr>
          <p:cNvPr id="22" name="Rectangle 16">
            <a:extLst>
              <a:ext uri="{FF2B5EF4-FFF2-40B4-BE49-F238E27FC236}">
                <a16:creationId xmlns:a16="http://schemas.microsoft.com/office/drawing/2014/main" id="{DBAF24FC-D4B9-4808-8485-A6D012DCE90E}"/>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03646" y="646879"/>
            <a:ext cx="6745130" cy="541469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500912C8-23D4-4527-B913-8FEF17FC5A66}"/>
              </a:ext>
            </a:extLst>
          </p:cNvPr>
          <p:cNvSpPr>
            <a:spLocks noGrp="1"/>
          </p:cNvSpPr>
          <p:nvPr>
            <p:ph type="title"/>
          </p:nvPr>
        </p:nvSpPr>
        <p:spPr>
          <a:xfrm>
            <a:off x="648929" y="629266"/>
            <a:ext cx="3505495" cy="1622321"/>
          </a:xfrm>
        </p:spPr>
        <p:txBody>
          <a:bodyPr>
            <a:normAutofit/>
          </a:bodyPr>
          <a:lstStyle/>
          <a:p>
            <a:r>
              <a:rPr lang="en-US" dirty="0">
                <a:solidFill>
                  <a:schemeClr val="bg1"/>
                </a:solidFill>
              </a:rPr>
              <a:t>Evaluation of decision tree</a:t>
            </a:r>
            <a:endParaRPr lang="cs-CZ" dirty="0">
              <a:solidFill>
                <a:schemeClr val="bg1"/>
              </a:solidFill>
            </a:endParaRPr>
          </a:p>
        </p:txBody>
      </p:sp>
      <p:sp>
        <p:nvSpPr>
          <p:cNvPr id="23" name="Content Placeholder 8"/>
          <p:cNvSpPr>
            <a:spLocks noGrp="1"/>
          </p:cNvSpPr>
          <p:nvPr>
            <p:ph idx="1"/>
          </p:nvPr>
        </p:nvSpPr>
        <p:spPr>
          <a:xfrm>
            <a:off x="91439" y="2438400"/>
            <a:ext cx="4547616" cy="3785419"/>
          </a:xfrm>
        </p:spPr>
        <p:txBody>
          <a:bodyPr>
            <a:normAutofit fontScale="77500" lnSpcReduction="20000"/>
          </a:bodyPr>
          <a:lstStyle/>
          <a:p>
            <a:pPr marL="0" indent="0">
              <a:buNone/>
            </a:pPr>
            <a:r>
              <a:rPr lang="cs-CZ" b="1" dirty="0">
                <a:solidFill>
                  <a:schemeClr val="bg1"/>
                </a:solidFill>
              </a:rPr>
              <a:t>Node 2: </a:t>
            </a:r>
            <a:r>
              <a:rPr lang="en-US" b="1" dirty="0">
                <a:solidFill>
                  <a:schemeClr val="bg1"/>
                </a:solidFill>
              </a:rPr>
              <a:t>no reconstruction</a:t>
            </a:r>
          </a:p>
          <a:p>
            <a:pPr marL="0" indent="0">
              <a:buNone/>
            </a:pPr>
            <a:r>
              <a:rPr lang="cs-CZ" i="1" dirty="0">
                <a:solidFill>
                  <a:schemeClr val="bg1"/>
                </a:solidFill>
              </a:rPr>
              <a:t>Profit: </a:t>
            </a:r>
            <a:endParaRPr lang="en-US" i="1" dirty="0">
              <a:solidFill>
                <a:schemeClr val="bg1"/>
              </a:solidFill>
            </a:endParaRPr>
          </a:p>
          <a:p>
            <a:pPr marL="0" indent="0">
              <a:buNone/>
            </a:pPr>
            <a:r>
              <a:rPr lang="cs-CZ" dirty="0">
                <a:solidFill>
                  <a:schemeClr val="bg1"/>
                </a:solidFill>
              </a:rPr>
              <a:t>2,5 mil EUR * 10 = </a:t>
            </a:r>
            <a:r>
              <a:rPr lang="cs-CZ" b="1" dirty="0">
                <a:solidFill>
                  <a:schemeClr val="bg1"/>
                </a:solidFill>
              </a:rPr>
              <a:t>25 mil. EUR</a:t>
            </a:r>
            <a:endParaRPr lang="en-US" b="1" dirty="0">
              <a:solidFill>
                <a:schemeClr val="bg1"/>
              </a:solidFill>
            </a:endParaRPr>
          </a:p>
          <a:p>
            <a:pPr marL="0" indent="0">
              <a:buNone/>
            </a:pPr>
            <a:br>
              <a:rPr lang="cs-CZ" b="1" dirty="0">
                <a:solidFill>
                  <a:schemeClr val="bg1"/>
                </a:solidFill>
              </a:rPr>
            </a:br>
            <a:r>
              <a:rPr lang="cs-CZ" b="1" dirty="0">
                <a:solidFill>
                  <a:schemeClr val="bg1"/>
                </a:solidFill>
              </a:rPr>
              <a:t>Node 4: </a:t>
            </a:r>
            <a:r>
              <a:rPr lang="cs-CZ" b="1" dirty="0" err="1">
                <a:solidFill>
                  <a:schemeClr val="bg1"/>
                </a:solidFill>
              </a:rPr>
              <a:t>we</a:t>
            </a:r>
            <a:r>
              <a:rPr lang="cs-CZ" b="1" dirty="0">
                <a:solidFill>
                  <a:schemeClr val="bg1"/>
                </a:solidFill>
              </a:rPr>
              <a:t> </a:t>
            </a:r>
            <a:r>
              <a:rPr lang="cs-CZ" b="1" dirty="0" err="1">
                <a:solidFill>
                  <a:schemeClr val="bg1"/>
                </a:solidFill>
              </a:rPr>
              <a:t>reconstructed</a:t>
            </a:r>
            <a:br>
              <a:rPr lang="cs-CZ" b="1" dirty="0">
                <a:solidFill>
                  <a:schemeClr val="bg1"/>
                </a:solidFill>
              </a:rPr>
            </a:br>
            <a:r>
              <a:rPr lang="en-US" i="1" dirty="0">
                <a:solidFill>
                  <a:schemeClr val="bg1"/>
                </a:solidFill>
              </a:rPr>
              <a:t>Income:</a:t>
            </a:r>
            <a:br>
              <a:rPr lang="cs-CZ" i="1" dirty="0">
                <a:solidFill>
                  <a:schemeClr val="bg1"/>
                </a:solidFill>
              </a:rPr>
            </a:br>
            <a:r>
              <a:rPr lang="en-US" dirty="0">
                <a:solidFill>
                  <a:schemeClr val="bg1"/>
                </a:solidFill>
              </a:rPr>
              <a:t>1. year</a:t>
            </a:r>
            <a:r>
              <a:rPr lang="cs-CZ" dirty="0">
                <a:solidFill>
                  <a:schemeClr val="bg1"/>
                </a:solidFill>
              </a:rPr>
              <a:t>: 1 mil. EUR</a:t>
            </a:r>
            <a:br>
              <a:rPr lang="cs-CZ" dirty="0">
                <a:solidFill>
                  <a:schemeClr val="bg1"/>
                </a:solidFill>
              </a:rPr>
            </a:br>
            <a:r>
              <a:rPr lang="cs-CZ" dirty="0">
                <a:solidFill>
                  <a:schemeClr val="bg1"/>
                </a:solidFill>
              </a:rPr>
              <a:t>Post </a:t>
            </a:r>
            <a:r>
              <a:rPr lang="cs-CZ" dirty="0" err="1">
                <a:solidFill>
                  <a:schemeClr val="bg1"/>
                </a:solidFill>
              </a:rPr>
              <a:t>rec</a:t>
            </a:r>
            <a:r>
              <a:rPr lang="en-US" dirty="0">
                <a:solidFill>
                  <a:schemeClr val="bg1"/>
                </a:solidFill>
              </a:rPr>
              <a:t>.</a:t>
            </a:r>
            <a:r>
              <a:rPr lang="cs-CZ" dirty="0">
                <a:solidFill>
                  <a:schemeClr val="bg1"/>
                </a:solidFill>
              </a:rPr>
              <a:t>: 3 * 9 mil. EUR = 27 mil. EUR</a:t>
            </a:r>
            <a:br>
              <a:rPr lang="cs-CZ" dirty="0">
                <a:solidFill>
                  <a:schemeClr val="bg1"/>
                </a:solidFill>
              </a:rPr>
            </a:br>
            <a:r>
              <a:rPr lang="en-US" dirty="0">
                <a:solidFill>
                  <a:schemeClr val="bg1"/>
                </a:solidFill>
              </a:rPr>
              <a:t>sum</a:t>
            </a:r>
            <a:r>
              <a:rPr lang="cs-CZ" dirty="0">
                <a:solidFill>
                  <a:schemeClr val="bg1"/>
                </a:solidFill>
              </a:rPr>
              <a:t>: </a:t>
            </a:r>
            <a:r>
              <a:rPr lang="cs-CZ" b="1" dirty="0">
                <a:solidFill>
                  <a:schemeClr val="bg1"/>
                </a:solidFill>
              </a:rPr>
              <a:t>28 mil. EUR</a:t>
            </a:r>
            <a:endParaRPr lang="en-US" b="1" dirty="0">
              <a:solidFill>
                <a:schemeClr val="bg1"/>
              </a:solidFill>
            </a:endParaRPr>
          </a:p>
          <a:p>
            <a:pPr marL="0" indent="0">
              <a:buNone/>
            </a:pPr>
            <a:r>
              <a:rPr lang="cs-CZ" i="1" dirty="0" err="1">
                <a:solidFill>
                  <a:schemeClr val="bg1"/>
                </a:solidFill>
              </a:rPr>
              <a:t>Costs</a:t>
            </a:r>
            <a:r>
              <a:rPr lang="cs-CZ" i="1" dirty="0">
                <a:solidFill>
                  <a:schemeClr val="bg1"/>
                </a:solidFill>
              </a:rPr>
              <a:t>:</a:t>
            </a:r>
            <a:br>
              <a:rPr lang="cs-CZ" i="1" dirty="0">
                <a:solidFill>
                  <a:schemeClr val="bg1"/>
                </a:solidFill>
              </a:rPr>
            </a:br>
            <a:r>
              <a:rPr lang="cs-CZ" dirty="0" err="1">
                <a:solidFill>
                  <a:schemeClr val="bg1"/>
                </a:solidFill>
              </a:rPr>
              <a:t>Reconstruction</a:t>
            </a:r>
            <a:r>
              <a:rPr lang="cs-CZ" dirty="0">
                <a:solidFill>
                  <a:schemeClr val="bg1"/>
                </a:solidFill>
              </a:rPr>
              <a:t>: 10 mil. EUR</a:t>
            </a:r>
            <a:br>
              <a:rPr lang="cs-CZ" dirty="0">
                <a:solidFill>
                  <a:schemeClr val="bg1"/>
                </a:solidFill>
              </a:rPr>
            </a:br>
            <a:r>
              <a:rPr lang="en-US" dirty="0">
                <a:solidFill>
                  <a:schemeClr val="bg1"/>
                </a:solidFill>
              </a:rPr>
              <a:t>Profit</a:t>
            </a:r>
            <a:r>
              <a:rPr lang="cs-CZ" dirty="0">
                <a:solidFill>
                  <a:schemeClr val="bg1"/>
                </a:solidFill>
              </a:rPr>
              <a:t>: 2</a:t>
            </a:r>
            <a:r>
              <a:rPr lang="en-US" dirty="0">
                <a:solidFill>
                  <a:schemeClr val="bg1"/>
                </a:solidFill>
              </a:rPr>
              <a:t>8</a:t>
            </a:r>
            <a:r>
              <a:rPr lang="cs-CZ" dirty="0">
                <a:solidFill>
                  <a:schemeClr val="bg1"/>
                </a:solidFill>
              </a:rPr>
              <a:t> – 10 = 1</a:t>
            </a:r>
            <a:r>
              <a:rPr lang="en-US" dirty="0">
                <a:solidFill>
                  <a:schemeClr val="bg1"/>
                </a:solidFill>
              </a:rPr>
              <a:t>8</a:t>
            </a:r>
            <a:r>
              <a:rPr lang="cs-CZ" dirty="0">
                <a:solidFill>
                  <a:schemeClr val="bg1"/>
                </a:solidFill>
              </a:rPr>
              <a:t> mil. EUR </a:t>
            </a:r>
            <a:br>
              <a:rPr lang="cs-CZ" dirty="0">
                <a:solidFill>
                  <a:schemeClr val="bg1"/>
                </a:solidFill>
              </a:rPr>
            </a:br>
            <a:endParaRPr lang="en-US" dirty="0">
              <a:solidFill>
                <a:schemeClr val="bg1"/>
              </a:solidFill>
            </a:endParaRPr>
          </a:p>
        </p:txBody>
      </p:sp>
    </p:spTree>
    <p:extLst>
      <p:ext uri="{BB962C8B-B14F-4D97-AF65-F5344CB8AC3E}">
        <p14:creationId xmlns:p14="http://schemas.microsoft.com/office/powerpoint/2010/main" val="2821257082"/>
      </p:ext>
    </p:extLst>
  </p:cSld>
  <p:clrMapOvr>
    <a:overrideClrMapping bg1="lt1" tx1="dk1" bg2="lt2" tx2="dk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511ADF5-84A2-41E1-ADD8-1A8FF006D3F3}"/>
              </a:ext>
            </a:extLst>
          </p:cNvPr>
          <p:cNvSpPr>
            <a:spLocks noGrp="1"/>
          </p:cNvSpPr>
          <p:nvPr>
            <p:ph type="title"/>
          </p:nvPr>
        </p:nvSpPr>
        <p:spPr/>
        <p:txBody>
          <a:bodyPr/>
          <a:lstStyle/>
          <a:p>
            <a:r>
              <a:rPr lang="en-US" dirty="0"/>
              <a:t>Decision</a:t>
            </a:r>
          </a:p>
        </p:txBody>
      </p:sp>
      <p:sp>
        <p:nvSpPr>
          <p:cNvPr id="3" name="Zástupný symbol pro obsah 2">
            <a:extLst>
              <a:ext uri="{FF2B5EF4-FFF2-40B4-BE49-F238E27FC236}">
                <a16:creationId xmlns:a16="http://schemas.microsoft.com/office/drawing/2014/main" id="{81D9DA9E-339E-46A9-B519-DCCF0E0E1AF5}"/>
              </a:ext>
            </a:extLst>
          </p:cNvPr>
          <p:cNvSpPr>
            <a:spLocks noGrp="1"/>
          </p:cNvSpPr>
          <p:nvPr>
            <p:ph idx="1"/>
          </p:nvPr>
        </p:nvSpPr>
        <p:spPr/>
        <p:txBody>
          <a:bodyPr/>
          <a:lstStyle/>
          <a:p>
            <a:r>
              <a:rPr lang="en-US" dirty="0"/>
              <a:t>Decision is conscious or unconscious choice</a:t>
            </a:r>
          </a:p>
          <a:p>
            <a:r>
              <a:rPr lang="en-US" dirty="0"/>
              <a:t>Choosing presumes existence of the variants leading to goal, but different in utility and costs attached to it</a:t>
            </a:r>
          </a:p>
          <a:p>
            <a:r>
              <a:rPr lang="en-US" dirty="0"/>
              <a:t>Decision making </a:t>
            </a:r>
            <a:r>
              <a:rPr lang="cs-CZ" dirty="0"/>
              <a:t>&lt;- </a:t>
            </a:r>
            <a:r>
              <a:rPr lang="en-US" dirty="0"/>
              <a:t>optimization problem</a:t>
            </a:r>
          </a:p>
          <a:p>
            <a:r>
              <a:rPr lang="en-US" dirty="0"/>
              <a:t>The problem</a:t>
            </a:r>
          </a:p>
          <a:p>
            <a:pPr lvl="1"/>
            <a:r>
              <a:rPr lang="en-US" dirty="0"/>
              <a:t>Variants of the solution are not always known</a:t>
            </a:r>
          </a:p>
          <a:p>
            <a:pPr lvl="1"/>
            <a:r>
              <a:rPr lang="en-US" dirty="0"/>
              <a:t>Distinguishing between them is not always easy</a:t>
            </a:r>
          </a:p>
          <a:p>
            <a:pPr lvl="1"/>
            <a:r>
              <a:rPr lang="en-US" dirty="0"/>
              <a:t>Decision goal is not always easily specified in measurable manner</a:t>
            </a:r>
          </a:p>
        </p:txBody>
      </p:sp>
    </p:spTree>
    <p:extLst>
      <p:ext uri="{BB962C8B-B14F-4D97-AF65-F5344CB8AC3E}">
        <p14:creationId xmlns:p14="http://schemas.microsoft.com/office/powerpoint/2010/main" val="30256713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751712C-ED96-4270-AA48-EFD13E357B66}"/>
              </a:ext>
            </a:extLst>
          </p:cNvPr>
          <p:cNvSpPr>
            <a:spLocks noGrp="1"/>
          </p:cNvSpPr>
          <p:nvPr>
            <p:ph type="title"/>
          </p:nvPr>
        </p:nvSpPr>
        <p:spPr/>
        <p:txBody>
          <a:bodyPr/>
          <a:lstStyle/>
          <a:p>
            <a:r>
              <a:rPr lang="en-US" dirty="0"/>
              <a:t>Stochastic decision tree - example</a:t>
            </a:r>
            <a:endParaRPr lang="cs-CZ" dirty="0"/>
          </a:p>
        </p:txBody>
      </p:sp>
      <p:sp>
        <p:nvSpPr>
          <p:cNvPr id="3" name="Zástupný symbol pro obsah 2">
            <a:extLst>
              <a:ext uri="{FF2B5EF4-FFF2-40B4-BE49-F238E27FC236}">
                <a16:creationId xmlns:a16="http://schemas.microsoft.com/office/drawing/2014/main" id="{C2C36D7D-B118-41DF-8BD0-29890E7B33B4}"/>
              </a:ext>
            </a:extLst>
          </p:cNvPr>
          <p:cNvSpPr>
            <a:spLocks noGrp="1"/>
          </p:cNvSpPr>
          <p:nvPr>
            <p:ph idx="1"/>
          </p:nvPr>
        </p:nvSpPr>
        <p:spPr>
          <a:xfrm>
            <a:off x="838200" y="1825624"/>
            <a:ext cx="10515600" cy="4602607"/>
          </a:xfrm>
        </p:spPr>
        <p:txBody>
          <a:bodyPr>
            <a:normAutofit lnSpcReduction="10000"/>
          </a:bodyPr>
          <a:lstStyle/>
          <a:p>
            <a:pPr marL="0" indent="0">
              <a:buNone/>
            </a:pPr>
            <a:r>
              <a:rPr lang="en-US" dirty="0"/>
              <a:t>Government committee considers economical usefulness of preventive influenza vaccination program. For such program the committee considers “early warning” system, which will cost 120 mil EUR and will permit to detect early start of influenza epidemic. After the early warning, the vaccination program will start.</a:t>
            </a:r>
            <a:br>
              <a:rPr lang="en-US" dirty="0"/>
            </a:br>
            <a:r>
              <a:rPr lang="en-US" dirty="0"/>
              <a:t>	If the vaccination program will not be realized, we estimate the cost of medication 280 mil. EUR with probability of 0,1, 400 mil EUR with probability of 0,3 and 600 mil. EUR with probability of 0,6. The vaccination program will cost 400 mil EUR and probability of influenza coming is 0,75.</a:t>
            </a:r>
            <a:br>
              <a:rPr lang="en-US" dirty="0"/>
            </a:br>
            <a:r>
              <a:rPr lang="en-US" dirty="0"/>
              <a:t>	We consider the vaccine to function immediately and be 100% effective. </a:t>
            </a:r>
            <a:br>
              <a:rPr lang="en-US" dirty="0"/>
            </a:br>
            <a:endParaRPr lang="cs-CZ" dirty="0"/>
          </a:p>
        </p:txBody>
      </p:sp>
    </p:spTree>
    <p:extLst>
      <p:ext uri="{BB962C8B-B14F-4D97-AF65-F5344CB8AC3E}">
        <p14:creationId xmlns:p14="http://schemas.microsoft.com/office/powerpoint/2010/main" val="2243865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03D0F18-DCE6-4A31-BC4F-A868392DAF48}"/>
              </a:ext>
            </a:extLst>
          </p:cNvPr>
          <p:cNvSpPr>
            <a:spLocks noGrp="1"/>
          </p:cNvSpPr>
          <p:nvPr>
            <p:ph type="title"/>
          </p:nvPr>
        </p:nvSpPr>
        <p:spPr/>
        <p:txBody>
          <a:bodyPr/>
          <a:lstStyle/>
          <a:p>
            <a:r>
              <a:rPr lang="en-US" dirty="0"/>
              <a:t>Tree structure</a:t>
            </a:r>
            <a:endParaRPr lang="cs-CZ" dirty="0"/>
          </a:p>
        </p:txBody>
      </p:sp>
      <p:pic>
        <p:nvPicPr>
          <p:cNvPr id="6" name="Zástupný symbol pro obsah 5">
            <a:extLst>
              <a:ext uri="{FF2B5EF4-FFF2-40B4-BE49-F238E27FC236}">
                <a16:creationId xmlns:a16="http://schemas.microsoft.com/office/drawing/2014/main" id="{3F3B25E1-7067-43EC-8C7F-5072C3C7F061}"/>
              </a:ext>
            </a:extLst>
          </p:cNvPr>
          <p:cNvPicPr>
            <a:picLocks noGrp="1" noChangeAspect="1"/>
          </p:cNvPicPr>
          <p:nvPr>
            <p:ph idx="1"/>
          </p:nvPr>
        </p:nvPicPr>
        <p:blipFill>
          <a:blip r:embed="rId2"/>
          <a:stretch>
            <a:fillRect/>
          </a:stretch>
        </p:blipFill>
        <p:spPr>
          <a:xfrm>
            <a:off x="2068905" y="1825625"/>
            <a:ext cx="8054190" cy="4351338"/>
          </a:xfrm>
          <a:prstGeom prst="rect">
            <a:avLst/>
          </a:prstGeom>
        </p:spPr>
      </p:pic>
    </p:spTree>
    <p:extLst>
      <p:ext uri="{BB962C8B-B14F-4D97-AF65-F5344CB8AC3E}">
        <p14:creationId xmlns:p14="http://schemas.microsoft.com/office/powerpoint/2010/main" val="17773125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a:extLst>
              <a:ext uri="{FF2B5EF4-FFF2-40B4-BE49-F238E27FC236}">
                <a16:creationId xmlns:a16="http://schemas.microsoft.com/office/drawing/2014/main" id="{1B7162CC-941E-48E9-8D45-8A2C326C4052}"/>
              </a:ext>
            </a:extLst>
          </p:cNvPr>
          <p:cNvSpPr>
            <a:spLocks noGrp="1"/>
          </p:cNvSpPr>
          <p:nvPr>
            <p:ph type="title"/>
          </p:nvPr>
        </p:nvSpPr>
        <p:spPr/>
        <p:txBody>
          <a:bodyPr/>
          <a:lstStyle/>
          <a:p>
            <a:r>
              <a:rPr lang="en-US" dirty="0"/>
              <a:t>Computation and evaluation of the tree</a:t>
            </a:r>
            <a:endParaRPr lang="cs-CZ" dirty="0"/>
          </a:p>
        </p:txBody>
      </p:sp>
      <p:sp>
        <p:nvSpPr>
          <p:cNvPr id="6" name="Zástupný symbol pro obsah 5">
            <a:extLst>
              <a:ext uri="{FF2B5EF4-FFF2-40B4-BE49-F238E27FC236}">
                <a16:creationId xmlns:a16="http://schemas.microsoft.com/office/drawing/2014/main" id="{6C5979DE-7AAD-4CFE-91F8-4264E7891E9C}"/>
              </a:ext>
            </a:extLst>
          </p:cNvPr>
          <p:cNvSpPr>
            <a:spLocks noGrp="1"/>
          </p:cNvSpPr>
          <p:nvPr>
            <p:ph idx="1"/>
          </p:nvPr>
        </p:nvSpPr>
        <p:spPr>
          <a:xfrm>
            <a:off x="838200" y="1825625"/>
            <a:ext cx="10515600" cy="3547886"/>
          </a:xfrm>
        </p:spPr>
        <p:txBody>
          <a:bodyPr>
            <a:normAutofit lnSpcReduction="10000"/>
          </a:bodyPr>
          <a:lstStyle/>
          <a:p>
            <a:pPr marL="0" indent="0">
              <a:lnSpc>
                <a:spcPct val="120000"/>
              </a:lnSpc>
              <a:buNone/>
            </a:pPr>
            <a:r>
              <a:rPr lang="en-US" dirty="0"/>
              <a:t>Cost</a:t>
            </a:r>
          </a:p>
          <a:p>
            <a:pPr>
              <a:lnSpc>
                <a:spcPct val="120000"/>
              </a:lnSpc>
            </a:pPr>
            <a:r>
              <a:rPr lang="en-US" sz="2200" dirty="0"/>
              <a:t>Not vaccinating and no epidemic: 			0EUR (1-2-5)</a:t>
            </a:r>
          </a:p>
          <a:p>
            <a:pPr>
              <a:lnSpc>
                <a:spcPct val="120000"/>
              </a:lnSpc>
            </a:pPr>
            <a:r>
              <a:rPr lang="en-US" sz="2200" dirty="0"/>
              <a:t>Not vaccination and epidemic with low costs: 		-280EUR (1-2-3-6)</a:t>
            </a:r>
          </a:p>
          <a:p>
            <a:pPr>
              <a:lnSpc>
                <a:spcPct val="120000"/>
              </a:lnSpc>
            </a:pPr>
            <a:r>
              <a:rPr lang="en-US" sz="2200" dirty="0"/>
              <a:t>Not vaccination and epidemic with middle costs:	 -400EUR (1-2-3-7)</a:t>
            </a:r>
          </a:p>
          <a:p>
            <a:pPr>
              <a:lnSpc>
                <a:spcPct val="120000"/>
              </a:lnSpc>
            </a:pPr>
            <a:r>
              <a:rPr lang="en-US" sz="2200" dirty="0"/>
              <a:t>Not vaccination and epidemic with high costs: 		-600EUR (1-2-3-8)</a:t>
            </a:r>
          </a:p>
          <a:p>
            <a:pPr>
              <a:lnSpc>
                <a:spcPct val="120000"/>
              </a:lnSpc>
            </a:pPr>
            <a:r>
              <a:rPr lang="en-US" sz="2200" dirty="0"/>
              <a:t>Early warning system and no epidemic: 		-120EUR (1-4-9)</a:t>
            </a:r>
          </a:p>
          <a:p>
            <a:pPr>
              <a:lnSpc>
                <a:spcPct val="120000"/>
              </a:lnSpc>
            </a:pPr>
            <a:r>
              <a:rPr lang="en-US" sz="2200" dirty="0"/>
              <a:t>Early warning system and epidemic:	 		-520EUR (1-4-9) </a:t>
            </a:r>
            <a:endParaRPr lang="cs-CZ" sz="2200" dirty="0"/>
          </a:p>
        </p:txBody>
      </p:sp>
    </p:spTree>
    <p:extLst>
      <p:ext uri="{BB962C8B-B14F-4D97-AF65-F5344CB8AC3E}">
        <p14:creationId xmlns:p14="http://schemas.microsoft.com/office/powerpoint/2010/main" val="18401167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B8E08B9-8D79-41C7-821D-29CFF891360D}"/>
              </a:ext>
            </a:extLst>
          </p:cNvPr>
          <p:cNvSpPr>
            <a:spLocks noGrp="1"/>
          </p:cNvSpPr>
          <p:nvPr>
            <p:ph type="title"/>
          </p:nvPr>
        </p:nvSpPr>
        <p:spPr/>
        <p:txBody>
          <a:bodyPr/>
          <a:lstStyle/>
          <a:p>
            <a:r>
              <a:rPr lang="en-US" dirty="0"/>
              <a:t>Using probabilities</a:t>
            </a:r>
            <a:endParaRPr lang="cs-CZ" dirty="0"/>
          </a:p>
        </p:txBody>
      </p:sp>
      <p:sp>
        <p:nvSpPr>
          <p:cNvPr id="3" name="Zástupný symbol pro obsah 2">
            <a:extLst>
              <a:ext uri="{FF2B5EF4-FFF2-40B4-BE49-F238E27FC236}">
                <a16:creationId xmlns:a16="http://schemas.microsoft.com/office/drawing/2014/main" id="{9BA46712-BEB9-447D-B77B-C67A7C5EE222}"/>
              </a:ext>
            </a:extLst>
          </p:cNvPr>
          <p:cNvSpPr>
            <a:spLocks noGrp="1"/>
          </p:cNvSpPr>
          <p:nvPr>
            <p:ph idx="1"/>
          </p:nvPr>
        </p:nvSpPr>
        <p:spPr/>
        <p:txBody>
          <a:bodyPr/>
          <a:lstStyle/>
          <a:p>
            <a:r>
              <a:rPr lang="pt-BR" dirty="0"/>
              <a:t>Cost node 3: (-280 * 0,1) + (-400 * 0,3) + (- 600 * 0,6) = -508 mil. EUR</a:t>
            </a:r>
          </a:p>
          <a:p>
            <a:r>
              <a:rPr lang="pt-BR" dirty="0"/>
              <a:t>Cost node 2: 0 * 0,25 + (-508 * 0,75) = -381 mil. EUR</a:t>
            </a:r>
          </a:p>
          <a:p>
            <a:r>
              <a:rPr lang="pt-BR" dirty="0"/>
              <a:t>Cost node 4: (-120 * 0,25) + (-520 * 0,75) = -420 mil. EUR </a:t>
            </a:r>
            <a:br>
              <a:rPr lang="pt-BR" dirty="0"/>
            </a:br>
            <a:endParaRPr lang="cs-CZ" dirty="0"/>
          </a:p>
        </p:txBody>
      </p:sp>
    </p:spTree>
    <p:extLst>
      <p:ext uri="{BB962C8B-B14F-4D97-AF65-F5344CB8AC3E}">
        <p14:creationId xmlns:p14="http://schemas.microsoft.com/office/powerpoint/2010/main" val="2782235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8215711-55A4-4FAD-8118-AA28ABCD879A}"/>
              </a:ext>
            </a:extLst>
          </p:cNvPr>
          <p:cNvSpPr>
            <a:spLocks noGrp="1"/>
          </p:cNvSpPr>
          <p:nvPr>
            <p:ph type="title"/>
          </p:nvPr>
        </p:nvSpPr>
        <p:spPr/>
        <p:txBody>
          <a:bodyPr/>
          <a:lstStyle/>
          <a:p>
            <a:r>
              <a:rPr lang="en-US" dirty="0"/>
              <a:t>Decision situation</a:t>
            </a:r>
            <a:endParaRPr lang="cs-CZ" dirty="0"/>
          </a:p>
        </p:txBody>
      </p:sp>
      <p:sp>
        <p:nvSpPr>
          <p:cNvPr id="3" name="Zástupný symbol pro obsah 2">
            <a:extLst>
              <a:ext uri="{FF2B5EF4-FFF2-40B4-BE49-F238E27FC236}">
                <a16:creationId xmlns:a16="http://schemas.microsoft.com/office/drawing/2014/main" id="{6C6490FD-BF67-47BA-8593-1494D31B260E}"/>
              </a:ext>
            </a:extLst>
          </p:cNvPr>
          <p:cNvSpPr>
            <a:spLocks noGrp="1"/>
          </p:cNvSpPr>
          <p:nvPr>
            <p:ph idx="1"/>
          </p:nvPr>
        </p:nvSpPr>
        <p:spPr/>
        <p:txBody>
          <a:bodyPr/>
          <a:lstStyle/>
          <a:p>
            <a:r>
              <a:rPr lang="en-US" dirty="0"/>
              <a:t>Difference in predictability of decision result</a:t>
            </a:r>
          </a:p>
          <a:p>
            <a:r>
              <a:rPr lang="en-US" dirty="0"/>
              <a:t>Deterministic – known results, without probabilistic elements</a:t>
            </a:r>
          </a:p>
          <a:p>
            <a:r>
              <a:rPr lang="en-US" dirty="0"/>
              <a:t>Stochastic</a:t>
            </a:r>
          </a:p>
          <a:p>
            <a:pPr lvl="1"/>
            <a:r>
              <a:rPr lang="en-US" dirty="0"/>
              <a:t>More common in real life</a:t>
            </a:r>
          </a:p>
          <a:p>
            <a:pPr lvl="1"/>
            <a:r>
              <a:rPr lang="en-US" dirty="0"/>
              <a:t>The result of the decision is characterized by utility value and probability of it happening</a:t>
            </a:r>
          </a:p>
          <a:p>
            <a:pPr lvl="1"/>
            <a:r>
              <a:rPr lang="en-US" dirty="0"/>
              <a:t>Necessity to evaluate whole fan of probability</a:t>
            </a:r>
          </a:p>
          <a:p>
            <a:pPr lvl="1"/>
            <a:r>
              <a:rPr lang="en-US" dirty="0"/>
              <a:t>(so more complex to evaluate)</a:t>
            </a:r>
            <a:endParaRPr lang="cs-CZ" dirty="0"/>
          </a:p>
        </p:txBody>
      </p:sp>
    </p:spTree>
    <p:extLst>
      <p:ext uri="{BB962C8B-B14F-4D97-AF65-F5344CB8AC3E}">
        <p14:creationId xmlns:p14="http://schemas.microsoft.com/office/powerpoint/2010/main" val="42948765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298F898-2FA2-4195-98E6-BB4253D078A2}"/>
              </a:ext>
            </a:extLst>
          </p:cNvPr>
          <p:cNvSpPr>
            <a:spLocks noGrp="1"/>
          </p:cNvSpPr>
          <p:nvPr>
            <p:ph type="title"/>
          </p:nvPr>
        </p:nvSpPr>
        <p:spPr/>
        <p:txBody>
          <a:bodyPr/>
          <a:lstStyle/>
          <a:p>
            <a:r>
              <a:rPr lang="en-US" dirty="0"/>
              <a:t>Hierarchy and structure of the decision</a:t>
            </a:r>
            <a:endParaRPr lang="cs-CZ" dirty="0"/>
          </a:p>
        </p:txBody>
      </p:sp>
      <p:sp>
        <p:nvSpPr>
          <p:cNvPr id="3" name="Zástupný symbol pro obsah 2">
            <a:extLst>
              <a:ext uri="{FF2B5EF4-FFF2-40B4-BE49-F238E27FC236}">
                <a16:creationId xmlns:a16="http://schemas.microsoft.com/office/drawing/2014/main" id="{37651119-3024-45D9-9945-2D45524A1E9A}"/>
              </a:ext>
            </a:extLst>
          </p:cNvPr>
          <p:cNvSpPr>
            <a:spLocks noGrp="1"/>
          </p:cNvSpPr>
          <p:nvPr>
            <p:ph idx="1"/>
          </p:nvPr>
        </p:nvSpPr>
        <p:spPr/>
        <p:txBody>
          <a:bodyPr/>
          <a:lstStyle/>
          <a:p>
            <a:r>
              <a:rPr lang="en-US" dirty="0"/>
              <a:t>By the decision we aim to fulfill a goal or goals</a:t>
            </a:r>
          </a:p>
          <a:p>
            <a:r>
              <a:rPr lang="en-US" dirty="0"/>
              <a:t>The goals may be achievable by various methods and may</a:t>
            </a:r>
          </a:p>
          <a:p>
            <a:pPr lvl="1"/>
            <a:r>
              <a:rPr lang="en-US" dirty="0"/>
              <a:t>Support each other</a:t>
            </a:r>
          </a:p>
          <a:p>
            <a:pPr lvl="1"/>
            <a:r>
              <a:rPr lang="en-US" dirty="0"/>
              <a:t>Or work against each other (in extreme be mutually exclusive)</a:t>
            </a:r>
          </a:p>
          <a:p>
            <a:r>
              <a:rPr lang="en-US" dirty="0"/>
              <a:t>Each decision situation has its goal hierarchy.</a:t>
            </a:r>
          </a:p>
          <a:p>
            <a:endParaRPr lang="en-US" dirty="0"/>
          </a:p>
          <a:p>
            <a:r>
              <a:rPr lang="en-US" b="1" dirty="0"/>
              <a:t>Consider maximizing safety of car traffic</a:t>
            </a:r>
          </a:p>
          <a:p>
            <a:pPr lvl="1"/>
            <a:r>
              <a:rPr lang="en-US" dirty="0"/>
              <a:t>What goals do you have?</a:t>
            </a:r>
          </a:p>
          <a:p>
            <a:pPr lvl="1"/>
            <a:r>
              <a:rPr lang="en-US" dirty="0"/>
              <a:t>Who has the ability to achieve them?</a:t>
            </a:r>
            <a:endParaRPr lang="cs-CZ" dirty="0"/>
          </a:p>
        </p:txBody>
      </p:sp>
    </p:spTree>
    <p:extLst>
      <p:ext uri="{BB962C8B-B14F-4D97-AF65-F5344CB8AC3E}">
        <p14:creationId xmlns:p14="http://schemas.microsoft.com/office/powerpoint/2010/main" val="36071324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E48C4182-6331-4738-8D08-DC5100FF0C25}"/>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6" name="Rounded Rectangle 9">
            <a:extLst>
              <a:ext uri="{FF2B5EF4-FFF2-40B4-BE49-F238E27FC236}">
                <a16:creationId xmlns:a16="http://schemas.microsoft.com/office/drawing/2014/main" id="{C44672B0-7DB0-4CF1-83B6-FBBF852002BF}"/>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5" y="484632"/>
            <a:ext cx="7068731" cy="5739187"/>
          </a:xfrm>
          <a:prstGeom prst="roundRect">
            <a:avLst>
              <a:gd name="adj" fmla="val 0"/>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Zástupný symbol pro obsah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03354" y="1310301"/>
            <a:ext cx="6745422" cy="4080979"/>
          </a:xfrm>
          <a:prstGeom prst="rect">
            <a:avLst/>
          </a:prstGeom>
          <a:effectLst/>
        </p:spPr>
      </p:pic>
      <p:sp>
        <p:nvSpPr>
          <p:cNvPr id="18" name="Rectangle 17">
            <a:extLst>
              <a:ext uri="{FF2B5EF4-FFF2-40B4-BE49-F238E27FC236}">
                <a16:creationId xmlns:a16="http://schemas.microsoft.com/office/drawing/2014/main" id="{DBAF24FC-D4B9-4808-8485-A6D012DCE90E}"/>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03646" y="646879"/>
            <a:ext cx="6745130" cy="541469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5EA0F3E4-B906-4174-82CA-95A37B210F5C}"/>
              </a:ext>
            </a:extLst>
          </p:cNvPr>
          <p:cNvSpPr>
            <a:spLocks noGrp="1"/>
          </p:cNvSpPr>
          <p:nvPr>
            <p:ph type="title"/>
          </p:nvPr>
        </p:nvSpPr>
        <p:spPr>
          <a:xfrm>
            <a:off x="356699" y="420052"/>
            <a:ext cx="3505495" cy="1622321"/>
          </a:xfrm>
        </p:spPr>
        <p:txBody>
          <a:bodyPr>
            <a:normAutofit/>
          </a:bodyPr>
          <a:lstStyle/>
          <a:p>
            <a:r>
              <a:rPr lang="en-US" sz="3700" dirty="0">
                <a:solidFill>
                  <a:schemeClr val="bg1"/>
                </a:solidFill>
              </a:rPr>
              <a:t>Goal hierarchy of car traffic safety</a:t>
            </a:r>
            <a:endParaRPr lang="cs-CZ" sz="3700" dirty="0">
              <a:solidFill>
                <a:schemeClr val="bg1"/>
              </a:solidFill>
            </a:endParaRPr>
          </a:p>
        </p:txBody>
      </p:sp>
      <p:sp>
        <p:nvSpPr>
          <p:cNvPr id="10" name="Content Placeholder 9"/>
          <p:cNvSpPr>
            <a:spLocks noGrp="1"/>
          </p:cNvSpPr>
          <p:nvPr>
            <p:ph idx="1"/>
          </p:nvPr>
        </p:nvSpPr>
        <p:spPr>
          <a:xfrm>
            <a:off x="0" y="2438400"/>
            <a:ext cx="4639055" cy="3785419"/>
          </a:xfrm>
        </p:spPr>
        <p:txBody>
          <a:bodyPr>
            <a:normAutofit/>
          </a:bodyPr>
          <a:lstStyle/>
          <a:p>
            <a:r>
              <a:rPr lang="en-US" dirty="0">
                <a:solidFill>
                  <a:schemeClr val="bg1"/>
                </a:solidFill>
              </a:rPr>
              <a:t>Who decides (point of view)?</a:t>
            </a:r>
          </a:p>
          <a:p>
            <a:r>
              <a:rPr lang="en-US" dirty="0">
                <a:solidFill>
                  <a:schemeClr val="bg1"/>
                </a:solidFill>
              </a:rPr>
              <a:t>Driver?</a:t>
            </a:r>
          </a:p>
          <a:p>
            <a:r>
              <a:rPr lang="en-US" dirty="0">
                <a:solidFill>
                  <a:schemeClr val="bg1"/>
                </a:solidFill>
              </a:rPr>
              <a:t>Car manufacturer?</a:t>
            </a:r>
          </a:p>
          <a:p>
            <a:r>
              <a:rPr lang="en-US" dirty="0">
                <a:solidFill>
                  <a:schemeClr val="bg1"/>
                </a:solidFill>
              </a:rPr>
              <a:t>Ministry of transportation?</a:t>
            </a:r>
          </a:p>
          <a:p>
            <a:r>
              <a:rPr lang="en-US" dirty="0">
                <a:solidFill>
                  <a:schemeClr val="bg1"/>
                </a:solidFill>
              </a:rPr>
              <a:t>…</a:t>
            </a:r>
          </a:p>
          <a:p>
            <a:endParaRPr lang="en-US" dirty="0">
              <a:solidFill>
                <a:schemeClr val="bg1"/>
              </a:solidFill>
            </a:endParaRPr>
          </a:p>
        </p:txBody>
      </p:sp>
    </p:spTree>
    <p:extLst>
      <p:ext uri="{BB962C8B-B14F-4D97-AF65-F5344CB8AC3E}">
        <p14:creationId xmlns:p14="http://schemas.microsoft.com/office/powerpoint/2010/main" val="3340921917"/>
      </p:ext>
    </p:extLst>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CC89845-3DD7-42C4-98EF-0E9BBDB6010B}"/>
              </a:ext>
            </a:extLst>
          </p:cNvPr>
          <p:cNvSpPr>
            <a:spLocks noGrp="1"/>
          </p:cNvSpPr>
          <p:nvPr>
            <p:ph type="title"/>
          </p:nvPr>
        </p:nvSpPr>
        <p:spPr/>
        <p:txBody>
          <a:bodyPr/>
          <a:lstStyle/>
          <a:p>
            <a:r>
              <a:rPr lang="en-US" dirty="0"/>
              <a:t>Decision context</a:t>
            </a:r>
            <a:endParaRPr lang="cs-CZ" dirty="0"/>
          </a:p>
        </p:txBody>
      </p:sp>
      <p:sp>
        <p:nvSpPr>
          <p:cNvPr id="3" name="Zástupný symbol pro obsah 2">
            <a:extLst>
              <a:ext uri="{FF2B5EF4-FFF2-40B4-BE49-F238E27FC236}">
                <a16:creationId xmlns:a16="http://schemas.microsoft.com/office/drawing/2014/main" id="{C643C42E-D987-40CA-818B-86AA77795E56}"/>
              </a:ext>
            </a:extLst>
          </p:cNvPr>
          <p:cNvSpPr>
            <a:spLocks noGrp="1"/>
          </p:cNvSpPr>
          <p:nvPr>
            <p:ph idx="1"/>
          </p:nvPr>
        </p:nvSpPr>
        <p:spPr/>
        <p:txBody>
          <a:bodyPr>
            <a:normAutofit lnSpcReduction="10000"/>
          </a:bodyPr>
          <a:lstStyle/>
          <a:p>
            <a:r>
              <a:rPr lang="en-US" dirty="0"/>
              <a:t>Where exactly in the goal hierarchy are we and what tools do we have available</a:t>
            </a:r>
          </a:p>
          <a:p>
            <a:r>
              <a:rPr lang="en-US" dirty="0"/>
              <a:t>In context of the “business” – decision making in organizations</a:t>
            </a:r>
          </a:p>
          <a:p>
            <a:pPr lvl="1"/>
            <a:r>
              <a:rPr lang="en-US" dirty="0"/>
              <a:t>What groups of workers/managers … should be part of decision process</a:t>
            </a:r>
          </a:p>
          <a:p>
            <a:pPr lvl="1"/>
            <a:r>
              <a:rPr lang="en-US" dirty="0"/>
              <a:t>What are their respective goals in the decision situations</a:t>
            </a:r>
          </a:p>
          <a:p>
            <a:pPr lvl="1"/>
            <a:r>
              <a:rPr lang="en-US" dirty="0"/>
              <a:t>Who has the knowledge in problem domain?</a:t>
            </a:r>
          </a:p>
          <a:p>
            <a:r>
              <a:rPr lang="en-US" dirty="0"/>
              <a:t>The manager </a:t>
            </a:r>
          </a:p>
          <a:p>
            <a:pPr lvl="1"/>
            <a:r>
              <a:rPr lang="en-US" dirty="0"/>
              <a:t>formulates the problem, </a:t>
            </a:r>
          </a:p>
          <a:p>
            <a:pPr lvl="1"/>
            <a:r>
              <a:rPr lang="en-US" dirty="0"/>
              <a:t>puts together team </a:t>
            </a:r>
          </a:p>
          <a:p>
            <a:pPr lvl="1"/>
            <a:r>
              <a:rPr lang="en-US" dirty="0"/>
              <a:t>allocates resources</a:t>
            </a:r>
          </a:p>
          <a:p>
            <a:pPr lvl="1"/>
            <a:r>
              <a:rPr lang="en-US" dirty="0"/>
              <a:t>Uses the results of the analysis to make a decision</a:t>
            </a:r>
          </a:p>
          <a:p>
            <a:endParaRPr lang="en-US" dirty="0"/>
          </a:p>
          <a:p>
            <a:endParaRPr lang="cs-CZ" dirty="0"/>
          </a:p>
        </p:txBody>
      </p:sp>
    </p:spTree>
    <p:extLst>
      <p:ext uri="{BB962C8B-B14F-4D97-AF65-F5344CB8AC3E}">
        <p14:creationId xmlns:p14="http://schemas.microsoft.com/office/powerpoint/2010/main" val="30082142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912B628-D74B-45FC-8327-B51826ABB123}"/>
              </a:ext>
            </a:extLst>
          </p:cNvPr>
          <p:cNvSpPr>
            <a:spLocks noGrp="1"/>
          </p:cNvSpPr>
          <p:nvPr>
            <p:ph type="title"/>
          </p:nvPr>
        </p:nvSpPr>
        <p:spPr/>
        <p:txBody>
          <a:bodyPr/>
          <a:lstStyle/>
          <a:p>
            <a:r>
              <a:rPr lang="en-US" dirty="0"/>
              <a:t>Decision phases</a:t>
            </a:r>
            <a:endParaRPr lang="cs-CZ" dirty="0"/>
          </a:p>
        </p:txBody>
      </p:sp>
      <p:graphicFrame>
        <p:nvGraphicFramePr>
          <p:cNvPr id="4" name="Zástupný symbol pro obsah 3">
            <a:extLst>
              <a:ext uri="{FF2B5EF4-FFF2-40B4-BE49-F238E27FC236}">
                <a16:creationId xmlns:a16="http://schemas.microsoft.com/office/drawing/2014/main" id="{6AD44D02-B848-4787-A74A-BEFA2C3624EA}"/>
              </a:ext>
            </a:extLst>
          </p:cNvPr>
          <p:cNvGraphicFramePr>
            <a:graphicFrameLocks noGrp="1"/>
          </p:cNvGraphicFramePr>
          <p:nvPr>
            <p:ph idx="1"/>
            <p:extLst>
              <p:ext uri="{D42A27DB-BD31-4B8C-83A1-F6EECF244321}">
                <p14:modId xmlns:p14="http://schemas.microsoft.com/office/powerpoint/2010/main" val="3377431686"/>
              </p:ext>
            </p:extLst>
          </p:nvPr>
        </p:nvGraphicFramePr>
        <p:xfrm>
          <a:off x="4553712" y="365125"/>
          <a:ext cx="7552944" cy="63056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ovéPole 4">
            <a:extLst>
              <a:ext uri="{FF2B5EF4-FFF2-40B4-BE49-F238E27FC236}">
                <a16:creationId xmlns:a16="http://schemas.microsoft.com/office/drawing/2014/main" id="{A17BBF5A-1EFF-4F90-8304-115F381A28F1}"/>
              </a:ext>
            </a:extLst>
          </p:cNvPr>
          <p:cNvSpPr txBox="1"/>
          <p:nvPr/>
        </p:nvSpPr>
        <p:spPr>
          <a:xfrm>
            <a:off x="245327" y="1873404"/>
            <a:ext cx="4875313" cy="2800767"/>
          </a:xfrm>
          <a:prstGeom prst="rect">
            <a:avLst/>
          </a:prstGeom>
          <a:noFill/>
        </p:spPr>
        <p:txBody>
          <a:bodyPr wrap="square" rtlCol="0">
            <a:spAutoFit/>
          </a:bodyPr>
          <a:lstStyle/>
          <a:p>
            <a:pPr marL="285750" indent="-285750">
              <a:buFont typeface="Arial" panose="020B0604020202020204" pitchFamily="34" charset="0"/>
              <a:buChar char="•"/>
            </a:pPr>
            <a:r>
              <a:rPr lang="en-US" sz="2200" dirty="0"/>
              <a:t>Analysis itself is not always success</a:t>
            </a:r>
          </a:p>
          <a:p>
            <a:pPr marL="285750" indent="-285750">
              <a:buFont typeface="Arial" panose="020B0604020202020204" pitchFamily="34" charset="0"/>
              <a:buChar char="•"/>
            </a:pPr>
            <a:r>
              <a:rPr lang="en-US" sz="2200" dirty="0"/>
              <a:t>Sometimes it is necessary to do more than one iteration</a:t>
            </a:r>
          </a:p>
          <a:p>
            <a:pPr marL="285750" indent="-285750">
              <a:buFont typeface="Arial" panose="020B0604020202020204" pitchFamily="34" charset="0"/>
              <a:buChar char="•"/>
            </a:pPr>
            <a:r>
              <a:rPr lang="en-US" sz="2200" dirty="0"/>
              <a:t>Each iteration contributes to knowledge about the problem</a:t>
            </a:r>
          </a:p>
          <a:p>
            <a:pPr marL="285750" indent="-285750">
              <a:buFont typeface="Arial" panose="020B0604020202020204" pitchFamily="34" charset="0"/>
              <a:buChar char="•"/>
            </a:pPr>
            <a:r>
              <a:rPr lang="en-US" sz="2200" dirty="0"/>
              <a:t>Success is not guaranteed</a:t>
            </a:r>
          </a:p>
          <a:p>
            <a:pPr marL="285750" indent="-285750">
              <a:buFont typeface="Arial" panose="020B0604020202020204" pitchFamily="34" charset="0"/>
              <a:buChar char="•"/>
            </a:pPr>
            <a:r>
              <a:rPr lang="en-US" sz="2200" dirty="0"/>
              <a:t>More than one method may be needed</a:t>
            </a:r>
            <a:endParaRPr lang="cs-CZ" sz="2200" dirty="0"/>
          </a:p>
        </p:txBody>
      </p:sp>
    </p:spTree>
    <p:extLst>
      <p:ext uri="{BB962C8B-B14F-4D97-AF65-F5344CB8AC3E}">
        <p14:creationId xmlns:p14="http://schemas.microsoft.com/office/powerpoint/2010/main" val="40160291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1028CB4-1039-4CFC-BC1D-FC3C0C70E6AE}"/>
              </a:ext>
            </a:extLst>
          </p:cNvPr>
          <p:cNvSpPr>
            <a:spLocks noGrp="1"/>
          </p:cNvSpPr>
          <p:nvPr>
            <p:ph type="title"/>
          </p:nvPr>
        </p:nvSpPr>
        <p:spPr/>
        <p:txBody>
          <a:bodyPr/>
          <a:lstStyle/>
          <a:p>
            <a:r>
              <a:rPr lang="en-US" dirty="0"/>
              <a:t>Methods</a:t>
            </a:r>
          </a:p>
        </p:txBody>
      </p:sp>
      <p:sp>
        <p:nvSpPr>
          <p:cNvPr id="3" name="Zástupný symbol pro obsah 2">
            <a:extLst>
              <a:ext uri="{FF2B5EF4-FFF2-40B4-BE49-F238E27FC236}">
                <a16:creationId xmlns:a16="http://schemas.microsoft.com/office/drawing/2014/main" id="{889F2B9E-15F8-4B55-96E4-C0DC502011CE}"/>
              </a:ext>
            </a:extLst>
          </p:cNvPr>
          <p:cNvSpPr>
            <a:spLocks noGrp="1"/>
          </p:cNvSpPr>
          <p:nvPr>
            <p:ph idx="1"/>
          </p:nvPr>
        </p:nvSpPr>
        <p:spPr/>
        <p:txBody>
          <a:bodyPr>
            <a:normAutofit lnSpcReduction="10000"/>
          </a:bodyPr>
          <a:lstStyle/>
          <a:p>
            <a:r>
              <a:rPr lang="en-US" dirty="0"/>
              <a:t>What exactly should be the result of method usage?</a:t>
            </a:r>
          </a:p>
          <a:p>
            <a:pPr lvl="1"/>
            <a:r>
              <a:rPr lang="en-US" dirty="0"/>
              <a:t>Better understanding of the problem?</a:t>
            </a:r>
          </a:p>
          <a:p>
            <a:pPr lvl="1"/>
            <a:r>
              <a:rPr lang="en-US" dirty="0"/>
              <a:t>Or finding optimal solution to the problem – choosing optimal variant of solution?</a:t>
            </a:r>
          </a:p>
          <a:p>
            <a:r>
              <a:rPr lang="en-US" dirty="0"/>
              <a:t>If solution needs to be found – are we optimizing against single criterion or multiple criteria?</a:t>
            </a:r>
          </a:p>
          <a:p>
            <a:r>
              <a:rPr lang="en-US" dirty="0"/>
              <a:t>If multiple criteria – how do we </a:t>
            </a:r>
            <a:r>
              <a:rPr lang="en-US" dirty="0" err="1"/>
              <a:t>establesh</a:t>
            </a:r>
            <a:r>
              <a:rPr lang="en-US" dirty="0"/>
              <a:t> </a:t>
            </a:r>
            <a:r>
              <a:rPr lang="en-US" dirty="0" err="1"/>
              <a:t>respactive</a:t>
            </a:r>
            <a:r>
              <a:rPr lang="en-US" dirty="0"/>
              <a:t> weights of the criteria</a:t>
            </a:r>
          </a:p>
          <a:p>
            <a:r>
              <a:rPr lang="en-US" dirty="0"/>
              <a:t>There is no single universally usable </a:t>
            </a:r>
            <a:r>
              <a:rPr lang="en-US" i="1" dirty="0"/>
              <a:t>solve it all </a:t>
            </a:r>
            <a:r>
              <a:rPr lang="en-US" dirty="0"/>
              <a:t>method</a:t>
            </a:r>
          </a:p>
          <a:p>
            <a:r>
              <a:rPr lang="en-US" dirty="0"/>
              <a:t>Choosing the right method is first step to problem solution</a:t>
            </a:r>
          </a:p>
        </p:txBody>
      </p:sp>
    </p:spTree>
    <p:extLst>
      <p:ext uri="{BB962C8B-B14F-4D97-AF65-F5344CB8AC3E}">
        <p14:creationId xmlns:p14="http://schemas.microsoft.com/office/powerpoint/2010/main" val="31815767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B5CD2B96-D589-480C-88D3-0D0209CD326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3" y="321176"/>
            <a:ext cx="7174247" cy="5896743"/>
          </a:xfrm>
          <a:prstGeom prst="rect">
            <a:avLst/>
          </a:prstGeom>
          <a:solidFill>
            <a:schemeClr val="tx1">
              <a:alpha val="15000"/>
            </a:schemeClr>
          </a:solidFill>
          <a:ln w="127000" cap="sq" cmpd="thinThick">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Výsledek obrázku pro SWOT image">
            <a:extLst>
              <a:ext uri="{FF2B5EF4-FFF2-40B4-BE49-F238E27FC236}">
                <a16:creationId xmlns:a16="http://schemas.microsoft.com/office/drawing/2014/main" id="{6ACD5020-3AF2-490B-99D9-667B79DEC02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34333" y="3216430"/>
            <a:ext cx="4042410" cy="3001489"/>
          </a:xfrm>
          <a:prstGeom prst="rect">
            <a:avLst/>
          </a:prstGeom>
          <a:noFill/>
          <a:extLst>
            <a:ext uri="{909E8E84-426E-40DD-AFC4-6F175D3DCCD1}">
              <a14:hiddenFill xmlns:a14="http://schemas.microsoft.com/office/drawing/2010/main">
                <a:solidFill>
                  <a:srgbClr val="FFFFFF"/>
                </a:solidFill>
              </a14:hiddenFill>
            </a:ext>
          </a:extLst>
        </p:spPr>
      </p:pic>
      <p:pic>
        <p:nvPicPr>
          <p:cNvPr id="4" name="Obrázek 3">
            <a:extLst>
              <a:ext uri="{FF2B5EF4-FFF2-40B4-BE49-F238E27FC236}">
                <a16:creationId xmlns:a16="http://schemas.microsoft.com/office/drawing/2014/main" id="{43527C4B-4D60-408C-9735-37AE61590B1E}"/>
              </a:ext>
            </a:extLst>
          </p:cNvPr>
          <p:cNvPicPr>
            <a:picLocks noChangeAspect="1"/>
          </p:cNvPicPr>
          <p:nvPr/>
        </p:nvPicPr>
        <p:blipFill>
          <a:blip r:embed="rId3"/>
          <a:stretch>
            <a:fillRect/>
          </a:stretch>
        </p:blipFill>
        <p:spPr>
          <a:xfrm>
            <a:off x="7829551" y="321175"/>
            <a:ext cx="4047192" cy="2701501"/>
          </a:xfrm>
          <a:prstGeom prst="rect">
            <a:avLst/>
          </a:prstGeom>
        </p:spPr>
      </p:pic>
      <p:sp>
        <p:nvSpPr>
          <p:cNvPr id="2" name="Nadpis 1">
            <a:extLst>
              <a:ext uri="{FF2B5EF4-FFF2-40B4-BE49-F238E27FC236}">
                <a16:creationId xmlns:a16="http://schemas.microsoft.com/office/drawing/2014/main" id="{9ECE5820-B11D-43CE-942F-95EE66366CCF}"/>
              </a:ext>
            </a:extLst>
          </p:cNvPr>
          <p:cNvSpPr>
            <a:spLocks noGrp="1"/>
          </p:cNvSpPr>
          <p:nvPr>
            <p:ph type="title"/>
          </p:nvPr>
        </p:nvSpPr>
        <p:spPr>
          <a:xfrm>
            <a:off x="821516" y="640263"/>
            <a:ext cx="6204984" cy="1344975"/>
          </a:xfrm>
        </p:spPr>
        <p:txBody>
          <a:bodyPr>
            <a:normAutofit/>
          </a:bodyPr>
          <a:lstStyle/>
          <a:p>
            <a:r>
              <a:rPr lang="en-US" sz="4000"/>
              <a:t>Beginning of the decision making</a:t>
            </a:r>
            <a:endParaRPr lang="cs-CZ" sz="4000"/>
          </a:p>
        </p:txBody>
      </p:sp>
      <p:sp>
        <p:nvSpPr>
          <p:cNvPr id="3" name="Zástupný symbol pro obsah 2">
            <a:extLst>
              <a:ext uri="{FF2B5EF4-FFF2-40B4-BE49-F238E27FC236}">
                <a16:creationId xmlns:a16="http://schemas.microsoft.com/office/drawing/2014/main" id="{1C23E1C9-72A0-4A2F-B364-E860C728665C}"/>
              </a:ext>
            </a:extLst>
          </p:cNvPr>
          <p:cNvSpPr>
            <a:spLocks noGrp="1"/>
          </p:cNvSpPr>
          <p:nvPr>
            <p:ph idx="1"/>
          </p:nvPr>
        </p:nvSpPr>
        <p:spPr>
          <a:xfrm>
            <a:off x="821515" y="2121762"/>
            <a:ext cx="6204984" cy="3626917"/>
          </a:xfrm>
        </p:spPr>
        <p:txBody>
          <a:bodyPr>
            <a:normAutofit/>
          </a:bodyPr>
          <a:lstStyle/>
          <a:p>
            <a:r>
              <a:rPr lang="en-US" sz="2400" dirty="0"/>
              <a:t>Tools to better understand the situation and its properties - methods</a:t>
            </a:r>
          </a:p>
          <a:p>
            <a:r>
              <a:rPr lang="en-US" sz="2400" dirty="0"/>
              <a:t>Brainstorming and mind maps (both separate lecture)</a:t>
            </a:r>
          </a:p>
          <a:p>
            <a:r>
              <a:rPr lang="en-US" sz="2400" dirty="0"/>
              <a:t>Also well known methods like SWOT analysis or Ishikawa diagram</a:t>
            </a:r>
          </a:p>
          <a:p>
            <a:r>
              <a:rPr lang="en-US" sz="2400" dirty="0"/>
              <a:t>Many other methods</a:t>
            </a:r>
          </a:p>
          <a:p>
            <a:r>
              <a:rPr lang="en-US" sz="2400" dirty="0"/>
              <a:t>These method do not usually present solution of the problem</a:t>
            </a:r>
            <a:r>
              <a:rPr lang="cs-CZ" sz="2400" dirty="0"/>
              <a:t>!</a:t>
            </a:r>
          </a:p>
        </p:txBody>
      </p:sp>
    </p:spTree>
    <p:extLst>
      <p:ext uri="{BB962C8B-B14F-4D97-AF65-F5344CB8AC3E}">
        <p14:creationId xmlns:p14="http://schemas.microsoft.com/office/powerpoint/2010/main" val="2841875991"/>
      </p:ext>
    </p:extLst>
  </p:cSld>
  <p:clrMapOvr>
    <a:masterClrMapping/>
  </p:clrMapOvr>
</p:sld>
</file>

<file path=ppt/theme/theme1.xml><?xml version="1.0" encoding="utf-8"?>
<a:theme xmlns:a="http://schemas.openxmlformats.org/drawingml/2006/main" name="Office Theme">
  <a:themeElements>
    <a:clrScheme name="Motiv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Motiv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otiv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docProps/app.xml><?xml version="1.0" encoding="utf-8"?>
<Properties xmlns="http://schemas.openxmlformats.org/officeDocument/2006/extended-properties" xmlns:vt="http://schemas.openxmlformats.org/officeDocument/2006/docPropsVTypes">
  <Template>Office Theme</Template>
  <TotalTime>341</TotalTime>
  <Words>1059</Words>
  <Application>Microsoft Office PowerPoint</Application>
  <PresentationFormat>Širokoúhlá obrazovka</PresentationFormat>
  <Paragraphs>150</Paragraphs>
  <Slides>23</Slides>
  <Notes>0</Notes>
  <HiddenSlides>0</HiddenSlides>
  <MMClips>0</MMClips>
  <ScaleCrop>false</ScaleCrop>
  <HeadingPairs>
    <vt:vector size="6" baseType="variant">
      <vt:variant>
        <vt:lpstr>Použitá písma</vt:lpstr>
      </vt:variant>
      <vt:variant>
        <vt:i4>5</vt:i4>
      </vt:variant>
      <vt:variant>
        <vt:lpstr>Motiv</vt:lpstr>
      </vt:variant>
      <vt:variant>
        <vt:i4>1</vt:i4>
      </vt:variant>
      <vt:variant>
        <vt:lpstr>Nadpisy snímků</vt:lpstr>
      </vt:variant>
      <vt:variant>
        <vt:i4>23</vt:i4>
      </vt:variant>
    </vt:vector>
  </HeadingPairs>
  <TitlesOfParts>
    <vt:vector size="29" baseType="lpstr">
      <vt:lpstr>Arial</vt:lpstr>
      <vt:lpstr>Calibri</vt:lpstr>
      <vt:lpstr>Calibri Light</vt:lpstr>
      <vt:lpstr>Cambria Math</vt:lpstr>
      <vt:lpstr>Wingdings</vt:lpstr>
      <vt:lpstr>Office Theme</vt:lpstr>
      <vt:lpstr>Introduction to Decision Making</vt:lpstr>
      <vt:lpstr>Decision</vt:lpstr>
      <vt:lpstr>Decision situation</vt:lpstr>
      <vt:lpstr>Hierarchy and structure of the decision</vt:lpstr>
      <vt:lpstr>Goal hierarchy of car traffic safety</vt:lpstr>
      <vt:lpstr>Decision context</vt:lpstr>
      <vt:lpstr>Decision phases</vt:lpstr>
      <vt:lpstr>Methods</vt:lpstr>
      <vt:lpstr>Beginning of the decision making</vt:lpstr>
      <vt:lpstr>Influence diagrams</vt:lpstr>
      <vt:lpstr>Influence diagram example</vt:lpstr>
      <vt:lpstr>Example 2 + remarks</vt:lpstr>
      <vt:lpstr>Presenting the analysis results</vt:lpstr>
      <vt:lpstr>Decision trees</vt:lpstr>
      <vt:lpstr>Constructors of decision tree</vt:lpstr>
      <vt:lpstr>Decision trees</vt:lpstr>
      <vt:lpstr>Decision trees - notes</vt:lpstr>
      <vt:lpstr>Deterministic decision tree example</vt:lpstr>
      <vt:lpstr>Evaluation of decision tree</vt:lpstr>
      <vt:lpstr>Stochastic decision tree - example</vt:lpstr>
      <vt:lpstr>Tree structure</vt:lpstr>
      <vt:lpstr>Computation and evaluation of the tree</vt:lpstr>
      <vt:lpstr>Using probabilities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Decision Making</dc:title>
  <dc:creator>Senovsky Pavel</dc:creator>
  <cp:lastModifiedBy>Senovsky Pavel</cp:lastModifiedBy>
  <cp:revision>85</cp:revision>
  <dcterms:created xsi:type="dcterms:W3CDTF">2017-09-25T05:27:31Z</dcterms:created>
  <dcterms:modified xsi:type="dcterms:W3CDTF">2019-03-08T10:24:33Z</dcterms:modified>
</cp:coreProperties>
</file>