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>
      <p:cViewPr>
        <p:scale>
          <a:sx n="100" d="100"/>
          <a:sy n="100" d="100"/>
        </p:scale>
        <p:origin x="1664" y="17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D83E9-5992-427B-A27E-F96DD68E9C3D}" type="doc">
      <dgm:prSet loTypeId="urn:microsoft.com/office/officeart/2008/layout/LinedList" loCatId="Inbox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3CBE3848-6444-468A-B022-CD162CACA073}">
      <dgm:prSet/>
      <dgm:spPr/>
      <dgm:t>
        <a:bodyPr/>
        <a:lstStyle/>
        <a:p>
          <a:r>
            <a:rPr lang="en-US"/>
            <a:t>CPM = Critical Path Method</a:t>
          </a:r>
        </a:p>
      </dgm:t>
    </dgm:pt>
    <dgm:pt modelId="{298D21B5-FA2D-4AC0-BD35-EB58976B3F29}" type="parTrans" cxnId="{757A266C-A5AC-41E0-8296-DC88A6A0953B}">
      <dgm:prSet/>
      <dgm:spPr/>
      <dgm:t>
        <a:bodyPr/>
        <a:lstStyle/>
        <a:p>
          <a:endParaRPr lang="en-US"/>
        </a:p>
      </dgm:t>
    </dgm:pt>
    <dgm:pt modelId="{0DAD5DE9-F500-4203-916F-9729CE5CBD60}" type="sibTrans" cxnId="{757A266C-A5AC-41E0-8296-DC88A6A0953B}">
      <dgm:prSet/>
      <dgm:spPr/>
      <dgm:t>
        <a:bodyPr/>
        <a:lstStyle/>
        <a:p>
          <a:endParaRPr lang="en-US"/>
        </a:p>
      </dgm:t>
    </dgm:pt>
    <dgm:pt modelId="{892A54E2-5C14-4248-953E-8CEF524AB69B}">
      <dgm:prSet/>
      <dgm:spPr/>
      <dgm:t>
        <a:bodyPr/>
        <a:lstStyle/>
        <a:p>
          <a:r>
            <a:rPr lang="en-US"/>
            <a:t>Developed by Morgan R. Walker and James E. Kelly, jr. in fifties of 20th century</a:t>
          </a:r>
        </a:p>
      </dgm:t>
    </dgm:pt>
    <dgm:pt modelId="{C8FFD8C9-D72D-4626-8FA6-CE309BC318A7}" type="parTrans" cxnId="{49545342-697B-4D7E-9AE6-A1449AA15786}">
      <dgm:prSet/>
      <dgm:spPr/>
      <dgm:t>
        <a:bodyPr/>
        <a:lstStyle/>
        <a:p>
          <a:endParaRPr lang="en-US"/>
        </a:p>
      </dgm:t>
    </dgm:pt>
    <dgm:pt modelId="{D34B3760-4F62-4066-8031-E9D69CE385E5}" type="sibTrans" cxnId="{49545342-697B-4D7E-9AE6-A1449AA15786}">
      <dgm:prSet/>
      <dgm:spPr/>
      <dgm:t>
        <a:bodyPr/>
        <a:lstStyle/>
        <a:p>
          <a:endParaRPr lang="en-US"/>
        </a:p>
      </dgm:t>
    </dgm:pt>
    <dgm:pt modelId="{978B6430-1E47-4709-866F-DB7FA945F5F1}">
      <dgm:prSet/>
      <dgm:spPr/>
      <dgm:t>
        <a:bodyPr/>
        <a:lstStyle/>
        <a:p>
          <a:r>
            <a:rPr lang="en-US"/>
            <a:t>CPM as a term used up to date, the original way to calculate it does not</a:t>
          </a:r>
        </a:p>
      </dgm:t>
    </dgm:pt>
    <dgm:pt modelId="{B2EBE845-CE73-4908-9F02-4E081646909A}" type="parTrans" cxnId="{B48C02B7-59BF-4C29-BC3C-2CFFDAAE6DA0}">
      <dgm:prSet/>
      <dgm:spPr/>
      <dgm:t>
        <a:bodyPr/>
        <a:lstStyle/>
        <a:p>
          <a:endParaRPr lang="en-US"/>
        </a:p>
      </dgm:t>
    </dgm:pt>
    <dgm:pt modelId="{2AC9E947-4356-454A-A200-01E6CD5B0111}" type="sibTrans" cxnId="{B48C02B7-59BF-4C29-BC3C-2CFFDAAE6DA0}">
      <dgm:prSet/>
      <dgm:spPr/>
      <dgm:t>
        <a:bodyPr/>
        <a:lstStyle/>
        <a:p>
          <a:endParaRPr lang="en-US"/>
        </a:p>
      </dgm:t>
    </dgm:pt>
    <dgm:pt modelId="{89D95F77-CD4E-49EA-AC05-828C8E380AA5}">
      <dgm:prSet/>
      <dgm:spPr/>
      <dgm:t>
        <a:bodyPr/>
        <a:lstStyle/>
        <a:p>
          <a:r>
            <a:rPr lang="en-US"/>
            <a:t>CPM in modern sense is used to analyze project networks</a:t>
          </a:r>
        </a:p>
      </dgm:t>
    </dgm:pt>
    <dgm:pt modelId="{51EE8C2B-A588-4F34-918F-14C81344D57F}" type="parTrans" cxnId="{D2148970-983F-4DA1-8418-1632F269507F}">
      <dgm:prSet/>
      <dgm:spPr/>
      <dgm:t>
        <a:bodyPr/>
        <a:lstStyle/>
        <a:p>
          <a:endParaRPr lang="en-US"/>
        </a:p>
      </dgm:t>
    </dgm:pt>
    <dgm:pt modelId="{3E41CAA7-EFCE-46C0-8E91-51BF6B109919}" type="sibTrans" cxnId="{D2148970-983F-4DA1-8418-1632F269507F}">
      <dgm:prSet/>
      <dgm:spPr/>
      <dgm:t>
        <a:bodyPr/>
        <a:lstStyle/>
        <a:p>
          <a:endParaRPr lang="en-US"/>
        </a:p>
      </dgm:t>
    </dgm:pt>
    <dgm:pt modelId="{C0B6D2F0-FD5A-FA48-B3E6-92978B1DC28C}" type="pres">
      <dgm:prSet presAssocID="{053D83E9-5992-427B-A27E-F96DD68E9C3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E4FE6BB5-714A-3941-A9ED-A2C4EE68CD78}" type="pres">
      <dgm:prSet presAssocID="{3CBE3848-6444-468A-B022-CD162CACA073}" presName="thickLine" presStyleLbl="alignNode1" presStyleIdx="0" presStyleCnt="4"/>
      <dgm:spPr/>
    </dgm:pt>
    <dgm:pt modelId="{0C79E456-B88C-014B-877F-45487DE57392}" type="pres">
      <dgm:prSet presAssocID="{3CBE3848-6444-468A-B022-CD162CACA073}" presName="horz1" presStyleCnt="0"/>
      <dgm:spPr/>
    </dgm:pt>
    <dgm:pt modelId="{236109F5-3B8B-A742-9061-262F6732282D}" type="pres">
      <dgm:prSet presAssocID="{3CBE3848-6444-468A-B022-CD162CACA073}" presName="tx1" presStyleLbl="revTx" presStyleIdx="0" presStyleCnt="4"/>
      <dgm:spPr/>
      <dgm:t>
        <a:bodyPr/>
        <a:lstStyle/>
        <a:p>
          <a:endParaRPr lang="cs-CZ"/>
        </a:p>
      </dgm:t>
    </dgm:pt>
    <dgm:pt modelId="{54C37EAB-699B-1341-8D53-F66E4B2A1D7D}" type="pres">
      <dgm:prSet presAssocID="{3CBE3848-6444-468A-B022-CD162CACA073}" presName="vert1" presStyleCnt="0"/>
      <dgm:spPr/>
    </dgm:pt>
    <dgm:pt modelId="{C6B611DA-45C0-0E4E-855E-D0073AF61CCF}" type="pres">
      <dgm:prSet presAssocID="{892A54E2-5C14-4248-953E-8CEF524AB69B}" presName="thickLine" presStyleLbl="alignNode1" presStyleIdx="1" presStyleCnt="4"/>
      <dgm:spPr/>
    </dgm:pt>
    <dgm:pt modelId="{40CD852A-BDEF-D24B-BD10-DBCF932487E5}" type="pres">
      <dgm:prSet presAssocID="{892A54E2-5C14-4248-953E-8CEF524AB69B}" presName="horz1" presStyleCnt="0"/>
      <dgm:spPr/>
    </dgm:pt>
    <dgm:pt modelId="{D2220B8C-EA3B-1445-B1B8-7AB948ACC545}" type="pres">
      <dgm:prSet presAssocID="{892A54E2-5C14-4248-953E-8CEF524AB69B}" presName="tx1" presStyleLbl="revTx" presStyleIdx="1" presStyleCnt="4"/>
      <dgm:spPr/>
      <dgm:t>
        <a:bodyPr/>
        <a:lstStyle/>
        <a:p>
          <a:endParaRPr lang="cs-CZ"/>
        </a:p>
      </dgm:t>
    </dgm:pt>
    <dgm:pt modelId="{C4EA03AD-E7A6-7141-98D8-14E1DE25D80A}" type="pres">
      <dgm:prSet presAssocID="{892A54E2-5C14-4248-953E-8CEF524AB69B}" presName="vert1" presStyleCnt="0"/>
      <dgm:spPr/>
    </dgm:pt>
    <dgm:pt modelId="{E214CDB7-574A-4443-9B9A-23B34F620D5C}" type="pres">
      <dgm:prSet presAssocID="{978B6430-1E47-4709-866F-DB7FA945F5F1}" presName="thickLine" presStyleLbl="alignNode1" presStyleIdx="2" presStyleCnt="4"/>
      <dgm:spPr/>
    </dgm:pt>
    <dgm:pt modelId="{89F008C5-0430-634D-AB17-9B9969A4401A}" type="pres">
      <dgm:prSet presAssocID="{978B6430-1E47-4709-866F-DB7FA945F5F1}" presName="horz1" presStyleCnt="0"/>
      <dgm:spPr/>
    </dgm:pt>
    <dgm:pt modelId="{340207FB-A9F7-BF43-AD0F-36CA68731B7E}" type="pres">
      <dgm:prSet presAssocID="{978B6430-1E47-4709-866F-DB7FA945F5F1}" presName="tx1" presStyleLbl="revTx" presStyleIdx="2" presStyleCnt="4"/>
      <dgm:spPr/>
      <dgm:t>
        <a:bodyPr/>
        <a:lstStyle/>
        <a:p>
          <a:endParaRPr lang="cs-CZ"/>
        </a:p>
      </dgm:t>
    </dgm:pt>
    <dgm:pt modelId="{F9EE8389-F107-5B46-BF4B-1E6780C3FBE5}" type="pres">
      <dgm:prSet presAssocID="{978B6430-1E47-4709-866F-DB7FA945F5F1}" presName="vert1" presStyleCnt="0"/>
      <dgm:spPr/>
    </dgm:pt>
    <dgm:pt modelId="{DD630A65-A9C4-BF42-B710-E8A2DF83B283}" type="pres">
      <dgm:prSet presAssocID="{89D95F77-CD4E-49EA-AC05-828C8E380AA5}" presName="thickLine" presStyleLbl="alignNode1" presStyleIdx="3" presStyleCnt="4"/>
      <dgm:spPr/>
    </dgm:pt>
    <dgm:pt modelId="{B59FA8B4-29CC-1443-B567-434844F7624F}" type="pres">
      <dgm:prSet presAssocID="{89D95F77-CD4E-49EA-AC05-828C8E380AA5}" presName="horz1" presStyleCnt="0"/>
      <dgm:spPr/>
    </dgm:pt>
    <dgm:pt modelId="{9C688F29-9212-8149-BC33-4416C68A2B43}" type="pres">
      <dgm:prSet presAssocID="{89D95F77-CD4E-49EA-AC05-828C8E380AA5}" presName="tx1" presStyleLbl="revTx" presStyleIdx="3" presStyleCnt="4"/>
      <dgm:spPr/>
      <dgm:t>
        <a:bodyPr/>
        <a:lstStyle/>
        <a:p>
          <a:endParaRPr lang="cs-CZ"/>
        </a:p>
      </dgm:t>
    </dgm:pt>
    <dgm:pt modelId="{96EB89A3-29A5-6743-9BB9-0BE89483FDFF}" type="pres">
      <dgm:prSet presAssocID="{89D95F77-CD4E-49EA-AC05-828C8E380AA5}" presName="vert1" presStyleCnt="0"/>
      <dgm:spPr/>
    </dgm:pt>
  </dgm:ptLst>
  <dgm:cxnLst>
    <dgm:cxn modelId="{D2148970-983F-4DA1-8418-1632F269507F}" srcId="{053D83E9-5992-427B-A27E-F96DD68E9C3D}" destId="{89D95F77-CD4E-49EA-AC05-828C8E380AA5}" srcOrd="3" destOrd="0" parTransId="{51EE8C2B-A588-4F34-918F-14C81344D57F}" sibTransId="{3E41CAA7-EFCE-46C0-8E91-51BF6B109919}"/>
    <dgm:cxn modelId="{757A266C-A5AC-41E0-8296-DC88A6A0953B}" srcId="{053D83E9-5992-427B-A27E-F96DD68E9C3D}" destId="{3CBE3848-6444-468A-B022-CD162CACA073}" srcOrd="0" destOrd="0" parTransId="{298D21B5-FA2D-4AC0-BD35-EB58976B3F29}" sibTransId="{0DAD5DE9-F500-4203-916F-9729CE5CBD60}"/>
    <dgm:cxn modelId="{4CAB2313-29E8-BC45-88E4-AD5AFCB7B856}" type="presOf" srcId="{978B6430-1E47-4709-866F-DB7FA945F5F1}" destId="{340207FB-A9F7-BF43-AD0F-36CA68731B7E}" srcOrd="0" destOrd="0" presId="urn:microsoft.com/office/officeart/2008/layout/LinedList"/>
    <dgm:cxn modelId="{B48C02B7-59BF-4C29-BC3C-2CFFDAAE6DA0}" srcId="{053D83E9-5992-427B-A27E-F96DD68E9C3D}" destId="{978B6430-1E47-4709-866F-DB7FA945F5F1}" srcOrd="2" destOrd="0" parTransId="{B2EBE845-CE73-4908-9F02-4E081646909A}" sibTransId="{2AC9E947-4356-454A-A200-01E6CD5B0111}"/>
    <dgm:cxn modelId="{1752B271-C5E6-A642-BC8E-E688EA8E17BF}" type="presOf" srcId="{89D95F77-CD4E-49EA-AC05-828C8E380AA5}" destId="{9C688F29-9212-8149-BC33-4416C68A2B43}" srcOrd="0" destOrd="0" presId="urn:microsoft.com/office/officeart/2008/layout/LinedList"/>
    <dgm:cxn modelId="{5F3C9A01-2DAF-9B41-A872-5CDCFFE6D520}" type="presOf" srcId="{053D83E9-5992-427B-A27E-F96DD68E9C3D}" destId="{C0B6D2F0-FD5A-FA48-B3E6-92978B1DC28C}" srcOrd="0" destOrd="0" presId="urn:microsoft.com/office/officeart/2008/layout/LinedList"/>
    <dgm:cxn modelId="{611B5185-6585-3A44-9728-293834416507}" type="presOf" srcId="{3CBE3848-6444-468A-B022-CD162CACA073}" destId="{236109F5-3B8B-A742-9061-262F6732282D}" srcOrd="0" destOrd="0" presId="urn:microsoft.com/office/officeart/2008/layout/LinedList"/>
    <dgm:cxn modelId="{8381BAFC-E040-424E-B5E5-900755E740C5}" type="presOf" srcId="{892A54E2-5C14-4248-953E-8CEF524AB69B}" destId="{D2220B8C-EA3B-1445-B1B8-7AB948ACC545}" srcOrd="0" destOrd="0" presId="urn:microsoft.com/office/officeart/2008/layout/LinedList"/>
    <dgm:cxn modelId="{49545342-697B-4D7E-9AE6-A1449AA15786}" srcId="{053D83E9-5992-427B-A27E-F96DD68E9C3D}" destId="{892A54E2-5C14-4248-953E-8CEF524AB69B}" srcOrd="1" destOrd="0" parTransId="{C8FFD8C9-D72D-4626-8FA6-CE309BC318A7}" sibTransId="{D34B3760-4F62-4066-8031-E9D69CE385E5}"/>
    <dgm:cxn modelId="{F1A27FCD-A521-524C-B04B-015233D744FB}" type="presParOf" srcId="{C0B6D2F0-FD5A-FA48-B3E6-92978B1DC28C}" destId="{E4FE6BB5-714A-3941-A9ED-A2C4EE68CD78}" srcOrd="0" destOrd="0" presId="urn:microsoft.com/office/officeart/2008/layout/LinedList"/>
    <dgm:cxn modelId="{EE77B54D-C127-B34E-A394-68F57EA56ECA}" type="presParOf" srcId="{C0B6D2F0-FD5A-FA48-B3E6-92978B1DC28C}" destId="{0C79E456-B88C-014B-877F-45487DE57392}" srcOrd="1" destOrd="0" presId="urn:microsoft.com/office/officeart/2008/layout/LinedList"/>
    <dgm:cxn modelId="{2D940F03-9261-A041-8D0C-0FB6F4DE6FAB}" type="presParOf" srcId="{0C79E456-B88C-014B-877F-45487DE57392}" destId="{236109F5-3B8B-A742-9061-262F6732282D}" srcOrd="0" destOrd="0" presId="urn:microsoft.com/office/officeart/2008/layout/LinedList"/>
    <dgm:cxn modelId="{D88CD1E0-29FF-3048-AA05-F0540ADA8A3D}" type="presParOf" srcId="{0C79E456-B88C-014B-877F-45487DE57392}" destId="{54C37EAB-699B-1341-8D53-F66E4B2A1D7D}" srcOrd="1" destOrd="0" presId="urn:microsoft.com/office/officeart/2008/layout/LinedList"/>
    <dgm:cxn modelId="{6AC7EDDF-1216-764C-A004-3810EF83C75C}" type="presParOf" srcId="{C0B6D2F0-FD5A-FA48-B3E6-92978B1DC28C}" destId="{C6B611DA-45C0-0E4E-855E-D0073AF61CCF}" srcOrd="2" destOrd="0" presId="urn:microsoft.com/office/officeart/2008/layout/LinedList"/>
    <dgm:cxn modelId="{187C4C89-094A-2542-BE78-2493B062DBEC}" type="presParOf" srcId="{C0B6D2F0-FD5A-FA48-B3E6-92978B1DC28C}" destId="{40CD852A-BDEF-D24B-BD10-DBCF932487E5}" srcOrd="3" destOrd="0" presId="urn:microsoft.com/office/officeart/2008/layout/LinedList"/>
    <dgm:cxn modelId="{B0FCA91C-1499-6349-99AA-C525436A8427}" type="presParOf" srcId="{40CD852A-BDEF-D24B-BD10-DBCF932487E5}" destId="{D2220B8C-EA3B-1445-B1B8-7AB948ACC545}" srcOrd="0" destOrd="0" presId="urn:microsoft.com/office/officeart/2008/layout/LinedList"/>
    <dgm:cxn modelId="{7D1FCCD3-9549-5A46-9904-E3D53E245DBE}" type="presParOf" srcId="{40CD852A-BDEF-D24B-BD10-DBCF932487E5}" destId="{C4EA03AD-E7A6-7141-98D8-14E1DE25D80A}" srcOrd="1" destOrd="0" presId="urn:microsoft.com/office/officeart/2008/layout/LinedList"/>
    <dgm:cxn modelId="{8949B205-B4D8-EC47-8D0E-F11D8A2D37DC}" type="presParOf" srcId="{C0B6D2F0-FD5A-FA48-B3E6-92978B1DC28C}" destId="{E214CDB7-574A-4443-9B9A-23B34F620D5C}" srcOrd="4" destOrd="0" presId="urn:microsoft.com/office/officeart/2008/layout/LinedList"/>
    <dgm:cxn modelId="{534BD4C6-FAAE-BD48-999A-5E5D04E41E18}" type="presParOf" srcId="{C0B6D2F0-FD5A-FA48-B3E6-92978B1DC28C}" destId="{89F008C5-0430-634D-AB17-9B9969A4401A}" srcOrd="5" destOrd="0" presId="urn:microsoft.com/office/officeart/2008/layout/LinedList"/>
    <dgm:cxn modelId="{146B9F0D-47DE-7F48-93C4-4D070B0360A6}" type="presParOf" srcId="{89F008C5-0430-634D-AB17-9B9969A4401A}" destId="{340207FB-A9F7-BF43-AD0F-36CA68731B7E}" srcOrd="0" destOrd="0" presId="urn:microsoft.com/office/officeart/2008/layout/LinedList"/>
    <dgm:cxn modelId="{165D60E9-ADFD-8E4B-9115-29C7F5E5E32A}" type="presParOf" srcId="{89F008C5-0430-634D-AB17-9B9969A4401A}" destId="{F9EE8389-F107-5B46-BF4B-1E6780C3FBE5}" srcOrd="1" destOrd="0" presId="urn:microsoft.com/office/officeart/2008/layout/LinedList"/>
    <dgm:cxn modelId="{468F25DD-1473-D947-87AC-EB5C06EB92FE}" type="presParOf" srcId="{C0B6D2F0-FD5A-FA48-B3E6-92978B1DC28C}" destId="{DD630A65-A9C4-BF42-B710-E8A2DF83B283}" srcOrd="6" destOrd="0" presId="urn:microsoft.com/office/officeart/2008/layout/LinedList"/>
    <dgm:cxn modelId="{8DBFAAFE-43B3-B949-8793-080AAE86F85E}" type="presParOf" srcId="{C0B6D2F0-FD5A-FA48-B3E6-92978B1DC28C}" destId="{B59FA8B4-29CC-1443-B567-434844F7624F}" srcOrd="7" destOrd="0" presId="urn:microsoft.com/office/officeart/2008/layout/LinedList"/>
    <dgm:cxn modelId="{D8897BC7-6EE0-1E44-BA0F-164079C19E23}" type="presParOf" srcId="{B59FA8B4-29CC-1443-B567-434844F7624F}" destId="{9C688F29-9212-8149-BC33-4416C68A2B43}" srcOrd="0" destOrd="0" presId="urn:microsoft.com/office/officeart/2008/layout/LinedList"/>
    <dgm:cxn modelId="{0B2E9D8A-018A-3A4C-8279-CB2696F6A81A}" type="presParOf" srcId="{B59FA8B4-29CC-1443-B567-434844F7624F}" destId="{96EB89A3-29A5-6743-9BB9-0BE89483FDF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E6BB5-714A-3941-A9ED-A2C4EE68CD78}">
      <dsp:nvSpPr>
        <dsp:cNvPr id="0" name=""/>
        <dsp:cNvSpPr/>
      </dsp:nvSpPr>
      <dsp:spPr>
        <a:xfrm>
          <a:off x="0" y="0"/>
          <a:ext cx="86945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109F5-3B8B-A742-9061-262F6732282D}">
      <dsp:nvSpPr>
        <dsp:cNvPr id="0" name=""/>
        <dsp:cNvSpPr/>
      </dsp:nvSpPr>
      <dsp:spPr>
        <a:xfrm>
          <a:off x="0" y="0"/>
          <a:ext cx="8694540" cy="11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CPM = Critical Path Method</a:t>
          </a:r>
        </a:p>
      </dsp:txBody>
      <dsp:txXfrm>
        <a:off x="0" y="0"/>
        <a:ext cx="8694540" cy="1144888"/>
      </dsp:txXfrm>
    </dsp:sp>
    <dsp:sp modelId="{C6B611DA-45C0-0E4E-855E-D0073AF61CCF}">
      <dsp:nvSpPr>
        <dsp:cNvPr id="0" name=""/>
        <dsp:cNvSpPr/>
      </dsp:nvSpPr>
      <dsp:spPr>
        <a:xfrm>
          <a:off x="0" y="1144888"/>
          <a:ext cx="86945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220B8C-EA3B-1445-B1B8-7AB948ACC545}">
      <dsp:nvSpPr>
        <dsp:cNvPr id="0" name=""/>
        <dsp:cNvSpPr/>
      </dsp:nvSpPr>
      <dsp:spPr>
        <a:xfrm>
          <a:off x="0" y="1144888"/>
          <a:ext cx="8694540" cy="11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Developed by Morgan R. Walker and James E. Kelly, jr. in fifties of 20th century</a:t>
          </a:r>
        </a:p>
      </dsp:txBody>
      <dsp:txXfrm>
        <a:off x="0" y="1144888"/>
        <a:ext cx="8694540" cy="1144888"/>
      </dsp:txXfrm>
    </dsp:sp>
    <dsp:sp modelId="{E214CDB7-574A-4443-9B9A-23B34F620D5C}">
      <dsp:nvSpPr>
        <dsp:cNvPr id="0" name=""/>
        <dsp:cNvSpPr/>
      </dsp:nvSpPr>
      <dsp:spPr>
        <a:xfrm>
          <a:off x="0" y="2289776"/>
          <a:ext cx="86945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207FB-A9F7-BF43-AD0F-36CA68731B7E}">
      <dsp:nvSpPr>
        <dsp:cNvPr id="0" name=""/>
        <dsp:cNvSpPr/>
      </dsp:nvSpPr>
      <dsp:spPr>
        <a:xfrm>
          <a:off x="0" y="2289776"/>
          <a:ext cx="8694540" cy="11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CPM as a term used up to date, the original way to calculate it does not</a:t>
          </a:r>
        </a:p>
      </dsp:txBody>
      <dsp:txXfrm>
        <a:off x="0" y="2289776"/>
        <a:ext cx="8694540" cy="1144888"/>
      </dsp:txXfrm>
    </dsp:sp>
    <dsp:sp modelId="{DD630A65-A9C4-BF42-B710-E8A2DF83B283}">
      <dsp:nvSpPr>
        <dsp:cNvPr id="0" name=""/>
        <dsp:cNvSpPr/>
      </dsp:nvSpPr>
      <dsp:spPr>
        <a:xfrm>
          <a:off x="0" y="3434664"/>
          <a:ext cx="86945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88F29-9212-8149-BC33-4416C68A2B43}">
      <dsp:nvSpPr>
        <dsp:cNvPr id="0" name=""/>
        <dsp:cNvSpPr/>
      </dsp:nvSpPr>
      <dsp:spPr>
        <a:xfrm>
          <a:off x="0" y="3434664"/>
          <a:ext cx="8694540" cy="11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CPM in modern sense is used to analyze project networks</a:t>
          </a:r>
        </a:p>
      </dsp:txBody>
      <dsp:txXfrm>
        <a:off x="0" y="3434664"/>
        <a:ext cx="8694540" cy="1144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AC42B-5181-2947-85C0-7B900123298A}" type="datetimeFigureOut">
              <a:rPr lang="cs-CZ" smtClean="0"/>
              <a:t>06.11.17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03D72-A3B9-F147-AE50-74785FB9B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597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385520"/>
            <a:ext cx="887004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38552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38552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190960" y="209520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190960" y="2095200"/>
            <a:ext cx="549540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237197"/>
            <a:ext cx="85685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884671"/>
            <a:ext cx="869453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5059035"/>
            <a:ext cx="869453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012414"/>
            <a:ext cx="4284266" cy="4796544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012414"/>
            <a:ext cx="4284266" cy="4796544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02484"/>
            <a:ext cx="8694539" cy="14611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853171"/>
            <a:ext cx="426457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761381"/>
            <a:ext cx="4264576" cy="406157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853171"/>
            <a:ext cx="4285579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761381"/>
            <a:ext cx="4285579" cy="406157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95200"/>
            <a:ext cx="88700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088455"/>
            <a:ext cx="510331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088455"/>
            <a:ext cx="510331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402483"/>
            <a:ext cx="2173635" cy="6406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402483"/>
            <a:ext cx="6394896" cy="6406475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B098753-595F-46C9-8902-5B335094A8C6}" type="slidenum">
              <a:rPr lang="en-GB" sz="1400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32000" y="648000"/>
            <a:ext cx="7056000" cy="3005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524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32000" y="648000"/>
            <a:ext cx="7056000" cy="3005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38552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38552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385520"/>
            <a:ext cx="887004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GB"/>
              <a:t>Klikněte pro úpravu formátu textu nadpisu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GB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GB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GB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GB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GB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GB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GB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GB" sz="1400"/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ctr"/>
            <a:r>
              <a:rPr lang="en-GB" sz="1400"/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45930B9D-A82D-4D6C-A0D9-979B465F0E4E}" type="slidenum">
              <a:rPr lang="en-GB" sz="140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402484"/>
            <a:ext cx="86945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012414"/>
            <a:ext cx="86945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7006700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z="1400" smtClean="0"/>
              <a:t>&lt;datum/čas&gt;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7006700"/>
            <a:ext cx="34022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en-GB" sz="1400" smtClean="0"/>
              <a:t>&lt;zápatí&gt;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7006700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45930B9D-A82D-4D6C-A0D9-979B465F0E4E}" type="slidenum">
              <a:rPr lang="uk-UA" sz="1400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3026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Relationship Id="rId3" Type="http://schemas.openxmlformats.org/officeDocument/2006/relationships/hyperlink" Target="http://homel.vsb.cz/~sen76/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719832" y="683493"/>
            <a:ext cx="8568000" cy="5831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GB" sz="4000" b="1" dirty="0"/>
              <a:t>Project management and CPM method</a:t>
            </a:r>
            <a:endParaRPr b="1" dirty="0"/>
          </a:p>
          <a:p>
            <a:pPr algn="ctr"/>
            <a:endParaRPr dirty="0"/>
          </a:p>
          <a:p>
            <a:pPr algn="ctr"/>
            <a:r>
              <a:rPr lang="en-GB" dirty="0"/>
              <a:t>Modelling of Decision Processes</a:t>
            </a:r>
            <a:endParaRPr dirty="0"/>
          </a:p>
          <a:p>
            <a:pPr algn="ctr"/>
            <a:r>
              <a:rPr lang="en-GB" dirty="0"/>
              <a:t>Doc. </a:t>
            </a:r>
            <a:r>
              <a:rPr lang="en-GB" dirty="0" err="1"/>
              <a:t>Ing</a:t>
            </a:r>
            <a:r>
              <a:rPr lang="en-GB" dirty="0"/>
              <a:t>. Pavel </a:t>
            </a:r>
            <a:r>
              <a:rPr lang="en-GB" dirty="0" err="1"/>
              <a:t>Šenovský</a:t>
            </a:r>
            <a:r>
              <a:rPr lang="en-GB" dirty="0"/>
              <a:t>, Ph.D.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Critical path</a:t>
            </a:r>
            <a:endParaRPr lang="en-US" sz="3200" b="1" dirty="0"/>
          </a:p>
        </p:txBody>
      </p:sp>
      <p:sp>
        <p:nvSpPr>
          <p:cNvPr id="99" name="TextShape 2"/>
          <p:cNvSpPr txBox="1"/>
          <p:nvPr/>
        </p:nvSpPr>
        <p:spPr>
          <a:xfrm>
            <a:off x="504000" y="2095200"/>
            <a:ext cx="8870040" cy="474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Start to finish path in the project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There is always critical path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Properties of critical path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Longest path in diagram between start and finish of the project 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Increasing length of any activity on such path </a:t>
            </a:r>
            <a:r>
              <a:rPr lang="en-US" sz="2400" dirty="0" smtClean="0"/>
              <a:t>automatically </a:t>
            </a:r>
            <a:r>
              <a:rPr lang="en-US" sz="2400" dirty="0" smtClean="0"/>
              <a:t>leads to increasing time of the whole project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Management of „critical“ activities is premise to effective management of the project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Network diagram - disadvantages</a:t>
            </a:r>
            <a:endParaRPr lang="en-US" sz="3200" b="1" dirty="0"/>
          </a:p>
        </p:txBody>
      </p:sp>
      <p:sp>
        <p:nvSpPr>
          <p:cNvPr id="101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The length (time perspective) of the activities and project is not easily identifiable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Does not support easy manipulation with activities (does not support work of manager)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The need to have different perspective on activities – which would not have these disadvantages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ctr">
              <a:buSzPct val="25000"/>
            </a:pPr>
            <a:r>
              <a:rPr lang="en-US" sz="2400" b="1" dirty="0" smtClean="0"/>
              <a:t>HARMONOGRAM</a:t>
            </a:r>
            <a:endParaRPr lang="en-US" sz="2400" dirty="0" smtClean="0"/>
          </a:p>
          <a:p>
            <a:pPr algn="ctr">
              <a:buSzPct val="25000"/>
            </a:pPr>
            <a:r>
              <a:rPr lang="en-US" sz="2400" b="1" dirty="0" smtClean="0"/>
              <a:t>GANT’s DIAGRAM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GB" sz="3200" b="1" dirty="0" err="1"/>
              <a:t>Harmonogram</a:t>
            </a:r>
            <a:endParaRPr sz="3200" b="1" dirty="0"/>
          </a:p>
        </p:txBody>
      </p:sp>
      <p:sp>
        <p:nvSpPr>
          <p:cNvPr id="103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Again diagram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Not a network graph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Activities list Y-scale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X-scale is dedicated to time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Preserves linkage between the activities (the links are visible in graph)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Also capable to visualize the critical path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err="1" smtClean="0"/>
              <a:t>Harmonogram</a:t>
            </a:r>
            <a:r>
              <a:rPr lang="en-US" sz="3200" b="1" dirty="0" smtClean="0"/>
              <a:t> by hand</a:t>
            </a:r>
            <a:endParaRPr lang="en-US" sz="3200" b="1" dirty="0"/>
          </a:p>
        </p:txBody>
      </p:sp>
      <p:pic>
        <p:nvPicPr>
          <p:cNvPr id="105" name="Obrázek 104"/>
          <p:cNvPicPr/>
          <p:nvPr/>
        </p:nvPicPr>
        <p:blipFill>
          <a:blip r:embed="rId2"/>
          <a:stretch>
            <a:fillRect/>
          </a:stretch>
        </p:blipFill>
        <p:spPr>
          <a:xfrm>
            <a:off x="1284480" y="2095200"/>
            <a:ext cx="730872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Gant’s diagram – SW support</a:t>
            </a:r>
            <a:endParaRPr lang="en-US" sz="3200" b="1" dirty="0"/>
          </a:p>
        </p:txBody>
      </p:sp>
      <p:pic>
        <p:nvPicPr>
          <p:cNvPr id="107" name="Obrázek 106"/>
          <p:cNvPicPr/>
          <p:nvPr/>
        </p:nvPicPr>
        <p:blipFill>
          <a:blip r:embed="rId2"/>
          <a:stretch>
            <a:fillRect/>
          </a:stretch>
        </p:blipFill>
        <p:spPr>
          <a:xfrm>
            <a:off x="-1" y="1619597"/>
            <a:ext cx="10080625" cy="525658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Critical activities II</a:t>
            </a:r>
            <a:endParaRPr lang="en-US" sz="3200" b="1" dirty="0"/>
          </a:p>
        </p:txBody>
      </p:sp>
      <p:sp>
        <p:nvSpPr>
          <p:cNvPr id="109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difference</a:t>
            </a:r>
            <a:r>
              <a:rPr lang="cs-CZ" sz="2400" dirty="0" smtClean="0"/>
              <a:t> </a:t>
            </a:r>
            <a:r>
              <a:rPr lang="cs-CZ" sz="2400" dirty="0" err="1" smtClean="0"/>
              <a:t>between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and non-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?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Time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resource</a:t>
            </a:r>
            <a:r>
              <a:rPr lang="cs-CZ" sz="2400" dirty="0" smtClean="0"/>
              <a:t>) </a:t>
            </a:r>
            <a:r>
              <a:rPr lang="cs-CZ" sz="2400" dirty="0" err="1" smtClean="0"/>
              <a:t>reserve</a:t>
            </a:r>
            <a:endParaRPr sz="2400" dirty="0"/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There</a:t>
            </a:r>
            <a:r>
              <a:rPr lang="cs-CZ" sz="2400" dirty="0" smtClean="0"/>
              <a:t> are no </a:t>
            </a:r>
            <a:r>
              <a:rPr lang="cs-CZ" sz="2400" dirty="0" err="1" smtClean="0"/>
              <a:t>reserves</a:t>
            </a:r>
            <a:r>
              <a:rPr lang="cs-CZ" sz="2400" dirty="0" smtClean="0"/>
              <a:t> on 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path</a:t>
            </a:r>
            <a:r>
              <a:rPr lang="cs-CZ" sz="2400" dirty="0" smtClean="0"/>
              <a:t>!</a:t>
            </a:r>
            <a:endParaRPr sz="2400" dirty="0"/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reserves</a:t>
            </a:r>
            <a:r>
              <a:rPr lang="cs-CZ" sz="2400" dirty="0" smtClean="0"/>
              <a:t> in non-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activites</a:t>
            </a:r>
            <a:r>
              <a:rPr lang="cs-CZ" sz="2400" dirty="0" smtClean="0"/>
              <a:t>, 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manager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free these </a:t>
            </a:r>
            <a:r>
              <a:rPr lang="cs-CZ" sz="2400" dirty="0" err="1" smtClean="0"/>
              <a:t>reserves</a:t>
            </a:r>
            <a:r>
              <a:rPr lang="cs-CZ" sz="2400" dirty="0" smtClean="0"/>
              <a:t> and use </a:t>
            </a:r>
            <a:r>
              <a:rPr lang="cs-CZ" sz="2400" dirty="0" err="1" smtClean="0"/>
              <a:t>them</a:t>
            </a:r>
            <a:r>
              <a:rPr lang="cs-CZ" sz="2400" dirty="0" smtClean="0"/>
              <a:t> to support 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activities</a:t>
            </a:r>
            <a:r>
              <a:rPr lang="cs-CZ" sz="2400" dirty="0" smtClean="0"/>
              <a:t> </a:t>
            </a:r>
            <a:r>
              <a:rPr lang="cs-CZ" sz="2400" dirty="0" err="1" smtClean="0"/>
              <a:t>which</a:t>
            </a:r>
            <a:r>
              <a:rPr lang="cs-CZ" sz="2400" dirty="0" smtClean="0"/>
              <a:t> are </a:t>
            </a:r>
            <a:r>
              <a:rPr lang="cs-CZ" sz="2400" dirty="0" err="1" smtClean="0"/>
              <a:t>running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</a:t>
            </a:r>
            <a:endParaRPr sz="2400" dirty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we</a:t>
            </a:r>
            <a:r>
              <a:rPr lang="cs-CZ" sz="2400" dirty="0" smtClean="0"/>
              <a:t> do</a:t>
            </a:r>
            <a:r>
              <a:rPr lang="en-GB" sz="2400" dirty="0" smtClean="0"/>
              <a:t>?</a:t>
            </a:r>
            <a:endParaRPr sz="2400" dirty="0"/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possible</a:t>
            </a:r>
            <a:r>
              <a:rPr lang="cs-CZ" sz="2400" dirty="0" smtClean="0"/>
              <a:t> to </a:t>
            </a:r>
            <a:r>
              <a:rPr lang="cs-CZ" sz="2400" dirty="0" err="1" smtClean="0"/>
              <a:t>move</a:t>
            </a:r>
            <a:r>
              <a:rPr lang="cs-CZ" sz="2400" dirty="0" smtClean="0"/>
              <a:t> in </a:t>
            </a:r>
            <a:r>
              <a:rPr lang="cs-CZ" sz="2400" dirty="0" err="1" smtClean="0"/>
              <a:t>time</a:t>
            </a:r>
            <a:r>
              <a:rPr lang="cs-CZ" sz="2400" dirty="0" smtClean="0"/>
              <a:t> non-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spread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in </a:t>
            </a:r>
            <a:r>
              <a:rPr lang="cs-CZ" sz="2400" dirty="0" err="1" smtClean="0"/>
              <a:t>time</a:t>
            </a:r>
            <a:endParaRPr lang="cs-CZ" sz="2400" dirty="0" smtClean="0"/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goal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to free </a:t>
            </a:r>
            <a:r>
              <a:rPr lang="cs-CZ" sz="2400" dirty="0" err="1" smtClean="0"/>
              <a:t>resources</a:t>
            </a:r>
            <a:r>
              <a:rPr lang="cs-CZ" sz="2400" dirty="0" smtClean="0"/>
              <a:t> </a:t>
            </a:r>
            <a:r>
              <a:rPr lang="cs-CZ" sz="2400" dirty="0" err="1" smtClean="0"/>
              <a:t>connected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non-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Other features of Gant’s diagram</a:t>
            </a:r>
            <a:endParaRPr lang="en-US" sz="3200" b="1" dirty="0"/>
          </a:p>
        </p:txBody>
      </p:sp>
      <p:sp>
        <p:nvSpPr>
          <p:cNvPr id="111" name="TextShape 2"/>
          <p:cNvSpPr txBox="1"/>
          <p:nvPr/>
        </p:nvSpPr>
        <p:spPr>
          <a:xfrm>
            <a:off x="504000" y="2095200"/>
            <a:ext cx="8870040" cy="4888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Manipulation with activities using mouse (drag and drop support)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Moving the activity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Changing the length of it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Monitoring compliance with plan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Possible to sign % of finishing of the activity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Continuous control over the project (where are we completion wise)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Early identification of problem – so we can still effectively solve it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30660" y="648000"/>
            <a:ext cx="921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Other perspectives of the project – overusing the </a:t>
            </a:r>
            <a:endParaRPr lang="cs-CZ" sz="3200" b="1" dirty="0" smtClean="0"/>
          </a:p>
          <a:p>
            <a:r>
              <a:rPr lang="en-US" sz="3200" b="1" dirty="0" smtClean="0"/>
              <a:t>resources</a:t>
            </a:r>
            <a:endParaRPr lang="en-US" sz="3200" b="1" dirty="0"/>
          </a:p>
        </p:txBody>
      </p:sp>
      <p:pic>
        <p:nvPicPr>
          <p:cNvPr id="113" name="Obrázek 112"/>
          <p:cNvPicPr/>
          <p:nvPr/>
        </p:nvPicPr>
        <p:blipFill>
          <a:blip r:embed="rId2"/>
          <a:stretch>
            <a:fillRect/>
          </a:stretch>
        </p:blipFill>
        <p:spPr>
          <a:xfrm>
            <a:off x="-1" y="1763613"/>
            <a:ext cx="10080625" cy="547260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294660" y="648000"/>
            <a:ext cx="9288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b="1" dirty="0" smtClean="0"/>
              <a:t>Other perspectives of the project – overusing the </a:t>
            </a:r>
            <a:endParaRPr lang="cs-CZ" sz="3600" b="1" dirty="0" smtClean="0"/>
          </a:p>
          <a:p>
            <a:r>
              <a:rPr lang="en-US" sz="3600" b="1" dirty="0" smtClean="0"/>
              <a:t>resources</a:t>
            </a:r>
            <a:endParaRPr lang="en-US" sz="3600" b="1" dirty="0"/>
          </a:p>
        </p:txBody>
      </p:sp>
      <p:pic>
        <p:nvPicPr>
          <p:cNvPr id="115" name="Obrázek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-1" y="1763613"/>
            <a:ext cx="10080625" cy="518457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SW support</a:t>
            </a:r>
            <a:endParaRPr lang="en-US" sz="3200" b="1" dirty="0"/>
          </a:p>
        </p:txBody>
      </p:sp>
      <p:sp>
        <p:nvSpPr>
          <p:cNvPr id="117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Available lot of commercial and open source tools for project management support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MS Project is considered as standard for it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Desktop version (available in faculty’s computer laboratory)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Server version </a:t>
            </a:r>
            <a:r>
              <a:rPr lang="en-US" sz="2400" dirty="0" err="1" smtClean="0"/>
              <a:t>ava</a:t>
            </a:r>
            <a:r>
              <a:rPr lang="cs-CZ" sz="2400" dirty="0" smtClean="0"/>
              <a:t>i</a:t>
            </a:r>
            <a:r>
              <a:rPr lang="en-US" sz="2400" dirty="0" err="1" smtClean="0"/>
              <a:t>lable</a:t>
            </a:r>
            <a:endParaRPr lang="en-US" sz="2400" dirty="0" smtClean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Project </a:t>
            </a:r>
            <a:r>
              <a:rPr lang="en-US" sz="2400" dirty="0" err="1" smtClean="0"/>
              <a:t>Libre</a:t>
            </a:r>
            <a:r>
              <a:rPr lang="en-US" sz="2400" dirty="0" smtClean="0"/>
              <a:t> - http://www.projectlibre.org/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Open source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Multiplatform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Reasonably compatible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3808" y="755501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cs-CZ" sz="3200" b="1" dirty="0" smtClean="0"/>
              <a:t>Project</a:t>
            </a:r>
            <a:endParaRPr sz="3200" b="1" dirty="0"/>
          </a:p>
        </p:txBody>
      </p:sp>
      <p:sp>
        <p:nvSpPr>
          <p:cNvPr id="81" name="TextShape 2"/>
          <p:cNvSpPr txBox="1"/>
          <p:nvPr/>
        </p:nvSpPr>
        <p:spPr>
          <a:xfrm>
            <a:off x="647824" y="1835621"/>
            <a:ext cx="8870040" cy="51120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285750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Sequence of activities</a:t>
            </a:r>
          </a:p>
          <a:p>
            <a:pPr marL="285750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Beginning and end defined</a:t>
            </a:r>
          </a:p>
          <a:p>
            <a:pPr marL="285750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Limited resources</a:t>
            </a:r>
          </a:p>
          <a:p>
            <a:pPr marL="742950" lvl="1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financial</a:t>
            </a:r>
          </a:p>
          <a:p>
            <a:pPr marL="742950" lvl="1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human</a:t>
            </a:r>
          </a:p>
          <a:p>
            <a:pPr marL="742950" lvl="1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other (material, required machinery, ...)</a:t>
            </a:r>
          </a:p>
          <a:p>
            <a:pPr marL="285750" indent="-285750">
              <a:buSzPct val="25000"/>
              <a:buFont typeface="Arial" panose="020B0604020202020204" pitchFamily="34" charset="0"/>
              <a:buChar char="•"/>
            </a:pPr>
            <a:r>
              <a:rPr lang="en-US" sz="2800" dirty="0" smtClean="0"/>
              <a:t>Management of the project – the effort to control the project so it can be finished in time with the planed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xmlns="" id="{F148903F-D331-4FA1-9F25-F8360B4FF1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664"/>
            <a:ext cx="10080625" cy="756333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13">
            <a:extLst>
              <a:ext uri="{FF2B5EF4-FFF2-40B4-BE49-F238E27FC236}">
                <a16:creationId xmlns:a16="http://schemas.microsoft.com/office/drawing/2014/main" xmlns="" id="{3FE4B8D6-E1D1-4E81-A0B4-3F8CFD79D78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45558" cy="7559675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11">
            <a:extLst>
              <a:ext uri="{FF2B5EF4-FFF2-40B4-BE49-F238E27FC236}">
                <a16:creationId xmlns:a16="http://schemas.microsoft.com/office/drawing/2014/main" xmlns="" id="{FD568873-AC5E-4747-84CF-91FE27BBC3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961183" cy="7559675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TextShape 1"/>
          <p:cNvSpPr txBox="1"/>
          <p:nvPr/>
        </p:nvSpPr>
        <p:spPr>
          <a:xfrm>
            <a:off x="688745" y="402482"/>
            <a:ext cx="8698757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latin typeface="+mj-lt"/>
                <a:ea typeface="+mj-ea"/>
                <a:cs typeface="+mj-cs"/>
              </a:rPr>
              <a:t>Critical path method (CPM)</a:t>
            </a:r>
          </a:p>
        </p:txBody>
      </p:sp>
      <p:graphicFrame>
        <p:nvGraphicFramePr>
          <p:cNvPr id="85" name="TextShape 2"/>
          <p:cNvGraphicFramePr/>
          <p:nvPr>
            <p:extLst>
              <p:ext uri="{D42A27DB-BD31-4B8C-83A1-F6EECF244321}">
                <p14:modId xmlns:p14="http://schemas.microsoft.com/office/powerpoint/2010/main" val="2406046791"/>
              </p:ext>
            </p:extLst>
          </p:nvPr>
        </p:nvGraphicFramePr>
        <p:xfrm>
          <a:off x="693042" y="2229404"/>
          <a:ext cx="8694540" cy="4579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45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Inputs</a:t>
            </a:r>
            <a:endParaRPr lang="en-US" sz="3200" b="1" dirty="0"/>
          </a:p>
        </p:txBody>
      </p:sp>
      <p:sp>
        <p:nvSpPr>
          <p:cNvPr id="85" name="TextShape 2"/>
          <p:cNvSpPr txBox="1"/>
          <p:nvPr/>
        </p:nvSpPr>
        <p:spPr>
          <a:xfrm>
            <a:off x="504000" y="2095200"/>
            <a:ext cx="432828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>
              <a:buSzPct val="25000"/>
            </a:pPr>
            <a:r>
              <a:rPr lang="en-US" sz="2400" b="1" dirty="0" smtClean="0"/>
              <a:t>Original CPM</a:t>
            </a:r>
            <a:endParaRPr lang="en-US" sz="2400" dirty="0" smtClean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List of activities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Time definition of the activities  (how long it takes to finish them)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Links between the activities</a:t>
            </a:r>
            <a:endParaRPr lang="en-US" sz="2400" dirty="0"/>
          </a:p>
        </p:txBody>
      </p:sp>
      <p:sp>
        <p:nvSpPr>
          <p:cNvPr id="86" name="TextShape 3"/>
          <p:cNvSpPr txBox="1"/>
          <p:nvPr/>
        </p:nvSpPr>
        <p:spPr>
          <a:xfrm>
            <a:off x="5049000" y="2095200"/>
            <a:ext cx="432828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 sz="2400" b="1" dirty="0" smtClean="0"/>
              <a:t>Modern approach</a:t>
            </a:r>
            <a:endParaRPr lang="en-US" sz="2400" dirty="0" smtClean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Based on original CPM and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List of resources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Resources characteristics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Usage of resources by activities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Quantification of the resource needs by activities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Activities – predecessors and followers</a:t>
            </a:r>
            <a:endParaRPr lang="en-US" sz="3200" b="1" dirty="0"/>
          </a:p>
        </p:txBody>
      </p:sp>
      <p:sp>
        <p:nvSpPr>
          <p:cNvPr id="88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i="1" dirty="0" smtClean="0"/>
              <a:t>Predecessors</a:t>
            </a:r>
            <a:r>
              <a:rPr lang="en-US" sz="2400" dirty="0" smtClean="0"/>
              <a:t> – activities which must be finished just before the inspected activity can start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i="1" dirty="0" smtClean="0"/>
              <a:t>Followers</a:t>
            </a:r>
            <a:r>
              <a:rPr lang="en-US" sz="2400" dirty="0" smtClean="0"/>
              <a:t> – activities which must start after the inspected activity is finished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Both approaches describe links between the project activities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Both </a:t>
            </a:r>
            <a:r>
              <a:rPr lang="en-US" sz="2400" dirty="0" smtClean="0"/>
              <a:t>approaches are commutable (lead to same results – same project structure)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If using software – it is possible to translate between them automatically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Activities – predecessors vs followers</a:t>
            </a:r>
            <a:endParaRPr lang="en-US" sz="3200" b="1" dirty="0"/>
          </a:p>
        </p:txBody>
      </p:sp>
      <p:sp>
        <p:nvSpPr>
          <p:cNvPr id="90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graphicFrame>
        <p:nvGraphicFramePr>
          <p:cNvPr id="91" name="Table 3"/>
          <p:cNvGraphicFramePr/>
          <p:nvPr>
            <p:extLst>
              <p:ext uri="{D42A27DB-BD31-4B8C-83A1-F6EECF244321}">
                <p14:modId xmlns:p14="http://schemas.microsoft.com/office/powerpoint/2010/main" val="831384026"/>
              </p:ext>
            </p:extLst>
          </p:nvPr>
        </p:nvGraphicFramePr>
        <p:xfrm>
          <a:off x="713880" y="1656000"/>
          <a:ext cx="8502895" cy="5695842"/>
        </p:xfrm>
        <a:graphic>
          <a:graphicData uri="http://schemas.openxmlformats.org/drawingml/2006/table">
            <a:tbl>
              <a:tblPr/>
              <a:tblGrid>
                <a:gridCol w="711094"/>
                <a:gridCol w="3704732"/>
                <a:gridCol w="1613931"/>
                <a:gridCol w="1571832"/>
                <a:gridCol w="901306"/>
              </a:tblGrid>
              <a:tr h="861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activity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followers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Prede-cessors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length</a:t>
                      </a:r>
                      <a:r>
                        <a:rPr lang="en-GB" b="1" dirty="0"/>
                        <a:t>
</a:t>
                      </a:r>
                      <a:r>
                        <a:rPr lang="en-GB" b="1" dirty="0" smtClean="0"/>
                        <a:t>[</a:t>
                      </a:r>
                      <a:r>
                        <a:rPr lang="cs-CZ" b="1" dirty="0" err="1" smtClean="0"/>
                        <a:t>days</a:t>
                      </a:r>
                      <a:r>
                        <a:rPr lang="en-GB" b="1" dirty="0" smtClean="0"/>
                        <a:t>]</a:t>
                      </a:r>
                      <a:endParaRPr dirty="0"/>
                    </a:p>
                  </a:txBody>
                  <a:tcPr/>
                </a:tc>
              </a:tr>
              <a:tr h="357120">
                <a:tc>
                  <a:txBody>
                    <a:bodyPr/>
                    <a:lstStyle/>
                    <a:p>
                      <a:r>
                        <a:rPr lang="en-GB"/>
                        <a:t>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excavation of foundations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2</a:t>
                      </a:r>
                      <a:endParaRPr/>
                    </a:p>
                  </a:txBody>
                  <a:tcPr/>
                </a:tc>
              </a:tr>
              <a:tr h="617760">
                <a:tc>
                  <a:txBody>
                    <a:bodyPr/>
                    <a:lstStyle/>
                    <a:p>
                      <a:r>
                        <a:rPr lang="en-GB"/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concreting the foundations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10</a:t>
                      </a:r>
                      <a:endParaRPr/>
                    </a:p>
                  </a:txBody>
                  <a:tcPr/>
                </a:tc>
              </a:tr>
              <a:tr h="357120">
                <a:tc>
                  <a:txBody>
                    <a:bodyPr/>
                    <a:lstStyle/>
                    <a:p>
                      <a:r>
                        <a:rPr lang="en-GB"/>
                        <a:t>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gross building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17</a:t>
                      </a:r>
                      <a:endParaRPr/>
                    </a:p>
                  </a:txBody>
                  <a:tcPr/>
                </a:tc>
              </a:tr>
              <a:tr h="357120"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Roof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E,F,G,H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5</a:t>
                      </a:r>
                      <a:endParaRPr/>
                    </a:p>
                  </a:txBody>
                  <a:tcPr/>
                </a:tc>
              </a:tr>
              <a:tr h="617760">
                <a:tc>
                  <a:txBody>
                    <a:bodyPr/>
                    <a:lstStyle/>
                    <a:p>
                      <a:r>
                        <a:rPr lang="en-GB"/>
                        <a:t>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Electro installation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5</a:t>
                      </a:r>
                      <a:endParaRPr/>
                    </a:p>
                  </a:txBody>
                  <a:tcPr/>
                </a:tc>
              </a:tr>
              <a:tr h="617760">
                <a:tc>
                  <a:txBody>
                    <a:bodyPr/>
                    <a:lstStyle/>
                    <a:p>
                      <a:r>
                        <a:rPr lang="en-GB"/>
                        <a:t>F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Pipelines (water, gas)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5</a:t>
                      </a:r>
                      <a:endParaRPr/>
                    </a:p>
                  </a:txBody>
                  <a:tcPr/>
                </a:tc>
              </a:tr>
              <a:tr h="357120">
                <a:tc>
                  <a:txBody>
                    <a:bodyPr/>
                    <a:lstStyle/>
                    <a:p>
                      <a:r>
                        <a:rPr lang="en-GB"/>
                        <a:t>G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Heating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5</a:t>
                      </a:r>
                      <a:endParaRPr/>
                    </a:p>
                  </a:txBody>
                  <a:tcPr/>
                </a:tc>
              </a:tr>
              <a:tr h="357120">
                <a:tc>
                  <a:txBody>
                    <a:bodyPr/>
                    <a:lstStyle/>
                    <a:p>
                      <a:r>
                        <a:rPr lang="en-GB"/>
                        <a:t>H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Windows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14</a:t>
                      </a:r>
                      <a:endParaRPr/>
                    </a:p>
                  </a:txBody>
                  <a:tcPr/>
                </a:tc>
              </a:tr>
              <a:tr h="617760"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Plaster, floors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J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E,F,G,H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/>
                        <a:t>21</a:t>
                      </a:r>
                      <a:endParaRPr/>
                    </a:p>
                  </a:txBody>
                  <a:tcPr/>
                </a:tc>
              </a:tr>
              <a:tr h="353520">
                <a:tc>
                  <a:txBody>
                    <a:bodyPr/>
                    <a:lstStyle/>
                    <a:p>
                      <a:r>
                        <a:rPr lang="en-GB"/>
                        <a:t>J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Final inspection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Project network development</a:t>
            </a:r>
            <a:endParaRPr lang="en-US" sz="3200" b="1" dirty="0"/>
          </a:p>
        </p:txBody>
      </p:sp>
      <p:pic>
        <p:nvPicPr>
          <p:cNvPr id="93" name="Obrázek 92"/>
          <p:cNvPicPr/>
          <p:nvPr/>
        </p:nvPicPr>
        <p:blipFill>
          <a:blip r:embed="rId2"/>
          <a:stretch>
            <a:fillRect/>
          </a:stretch>
        </p:blipFill>
        <p:spPr>
          <a:xfrm>
            <a:off x="31576" y="2771725"/>
            <a:ext cx="9977288" cy="2520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cs-CZ" sz="3200" b="1" dirty="0" smtClean="0"/>
              <a:t>Network</a:t>
            </a:r>
            <a:endParaRPr sz="3200" b="1" dirty="0"/>
          </a:p>
        </p:txBody>
      </p:sp>
      <p:sp>
        <p:nvSpPr>
          <p:cNvPr id="95" name="TextShape 2"/>
          <p:cNvSpPr txBox="1"/>
          <p:nvPr/>
        </p:nvSpPr>
        <p:spPr>
          <a:xfrm>
            <a:off x="647824" y="2123653"/>
            <a:ext cx="8870040" cy="4384800"/>
          </a:xfrm>
          <a:prstGeom prst="rect">
            <a:avLst/>
          </a:prstGeom>
        </p:spPr>
        <p:txBody>
          <a:bodyPr wrap="square" lIns="0" tIns="0" rIns="0" bIns="0"/>
          <a:lstStyle/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Activities in diagram are </a:t>
            </a:r>
            <a:r>
              <a:rPr lang="en-US" sz="2400" b="1" dirty="0" smtClean="0"/>
              <a:t>links </a:t>
            </a:r>
            <a:r>
              <a:rPr lang="en-US" sz="2400" dirty="0" smtClean="0"/>
              <a:t>(not </a:t>
            </a:r>
            <a:r>
              <a:rPr lang="en-US" sz="2400" dirty="0" smtClean="0"/>
              <a:t>nodes!)</a:t>
            </a:r>
            <a:endParaRPr lang="en-US" sz="2400" dirty="0" smtClean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Networks is relatively compact – it shows linkage between activities (and possibly its basic properties)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Whole project is on re</a:t>
            </a:r>
            <a:r>
              <a:rPr lang="cs-CZ" sz="2400" dirty="0" smtClean="0"/>
              <a:t>l</a:t>
            </a:r>
            <a:r>
              <a:rPr lang="en-US" sz="2400" dirty="0" err="1" smtClean="0"/>
              <a:t>atively</a:t>
            </a:r>
            <a:r>
              <a:rPr lang="en-US" sz="2400" dirty="0" smtClean="0"/>
              <a:t> small space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Clear identification of the critical </a:t>
            </a:r>
            <a:r>
              <a:rPr lang="en-US" sz="2400" dirty="0" smtClean="0"/>
              <a:t>path</a:t>
            </a:r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Using software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Start and end date of the activity</a:t>
            </a:r>
          </a:p>
          <a:p>
            <a:pPr marL="800100" lvl="1" indent="-342900">
              <a:buSzPct val="25000"/>
              <a:buFont typeface="Arial" panose="020B0604020202020204" pitchFamily="34" charset="0"/>
              <a:buChar char="•"/>
            </a:pPr>
            <a:r>
              <a:rPr lang="en-US" sz="2400" dirty="0" smtClean="0"/>
              <a:t>Length (of activity)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200" b="1" dirty="0" smtClean="0"/>
              <a:t>Software support</a:t>
            </a:r>
            <a:endParaRPr lang="en-US" sz="3200" b="1" dirty="0"/>
          </a:p>
        </p:txBody>
      </p:sp>
      <p:pic>
        <p:nvPicPr>
          <p:cNvPr id="97" name="Obrázek 9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275781"/>
            <a:ext cx="10080625" cy="3816424"/>
          </a:xfrm>
          <a:prstGeom prst="rect">
            <a:avLst/>
          </a:prstGeom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215776" y="1403573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Project </a:t>
            </a:r>
            <a:r>
              <a:rPr lang="cs-CZ" dirty="0" err="1" smtClean="0"/>
              <a:t>Libre</a:t>
            </a:r>
            <a:r>
              <a:rPr lang="cs-CZ" dirty="0" smtClean="0"/>
              <a:t> </a:t>
            </a:r>
            <a:r>
              <a:rPr lang="mr-IN" dirty="0" smtClean="0"/>
              <a:t>–</a:t>
            </a:r>
            <a:r>
              <a:rPr lang="cs-CZ" dirty="0" smtClean="0"/>
              <a:t> open source </a:t>
            </a:r>
            <a:r>
              <a:rPr lang="cs-CZ" dirty="0" err="1" smtClean="0"/>
              <a:t>project</a:t>
            </a:r>
            <a:r>
              <a:rPr lang="cs-CZ" dirty="0" smtClean="0"/>
              <a:t> management software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Made in Java (</a:t>
            </a:r>
            <a:r>
              <a:rPr lang="cs-CZ" dirty="0" err="1" smtClean="0"/>
              <a:t>able</a:t>
            </a:r>
            <a:r>
              <a:rPr lang="cs-CZ" dirty="0" smtClean="0"/>
              <a:t> to run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anywhere</a:t>
            </a:r>
            <a:r>
              <a:rPr lang="cs-CZ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1.7.0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on my </a:t>
            </a:r>
            <a:r>
              <a:rPr lang="cs-CZ" dirty="0" err="1" smtClean="0"/>
              <a:t>homepage</a:t>
            </a:r>
            <a:r>
              <a:rPr lang="cs-CZ" dirty="0" smtClean="0"/>
              <a:t> (</a:t>
            </a:r>
            <a:r>
              <a:rPr lang="cs-CZ" dirty="0" smtClean="0">
                <a:hlinkClick r:id="rId3"/>
              </a:rPr>
              <a:t>http://homel.vsb.cz/~sen76/)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Basic </a:t>
            </a:r>
            <a:r>
              <a:rPr lang="cs-CZ" dirty="0" err="1" smtClean="0"/>
              <a:t>functionality</a:t>
            </a:r>
            <a:r>
              <a:rPr lang="cs-CZ" dirty="0" smtClean="0"/>
              <a:t> </a:t>
            </a:r>
            <a:r>
              <a:rPr lang="cs-CZ" dirty="0" err="1" smtClean="0"/>
              <a:t>comparable</a:t>
            </a:r>
            <a:r>
              <a:rPr lang="cs-CZ" dirty="0" smtClean="0"/>
              <a:t> to MS Project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MS Project </a:t>
            </a:r>
            <a:r>
              <a:rPr lang="mr-IN" dirty="0" smtClean="0"/>
              <a:t>–</a:t>
            </a:r>
            <a:r>
              <a:rPr lang="cs-CZ" dirty="0" smtClean="0"/>
              <a:t> de facto standard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 management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778</Words>
  <Application>Microsoft Macintosh PowerPoint</Application>
  <PresentationFormat>Vlastní</PresentationFormat>
  <Paragraphs>158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Calibri</vt:lpstr>
      <vt:lpstr>Calibri Light</vt:lpstr>
      <vt:lpstr>DejaVu Sans</vt:lpstr>
      <vt:lpstr>Mangal</vt:lpstr>
      <vt:lpstr>StarSymbol</vt:lpstr>
      <vt:lpstr>Arial</vt:lpstr>
      <vt:lpstr>Office Theme</vt:lpstr>
      <vt:lpstr>1_Office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Senovsky Pavel</cp:lastModifiedBy>
  <cp:revision>29</cp:revision>
  <dcterms:modified xsi:type="dcterms:W3CDTF">2017-11-06T11:46:54Z</dcterms:modified>
</cp:coreProperties>
</file>