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6" r:id="rId12"/>
    <p:sldId id="272" r:id="rId13"/>
    <p:sldId id="273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7CEA6-AD98-496B-A370-C716FC27E3E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5E558FE-0E4C-4825-A3E7-06881C7FE05F}">
      <dgm:prSet/>
      <dgm:spPr/>
      <dgm:t>
        <a:bodyPr/>
        <a:lstStyle/>
        <a:p>
          <a:r>
            <a:rPr lang="en-US"/>
            <a:t>Model problem as a hierarchy – decompose the problem into form of hierarchy</a:t>
          </a:r>
        </a:p>
      </dgm:t>
    </dgm:pt>
    <dgm:pt modelId="{0ACEF6E6-0EE4-48CE-9436-D247F46FBCB0}" type="parTrans" cxnId="{680B8CB1-9506-4D07-8586-DCAFA9FBAA30}">
      <dgm:prSet/>
      <dgm:spPr/>
      <dgm:t>
        <a:bodyPr/>
        <a:lstStyle/>
        <a:p>
          <a:endParaRPr lang="en-US"/>
        </a:p>
      </dgm:t>
    </dgm:pt>
    <dgm:pt modelId="{22584532-2E91-4B37-B2AB-19AD5C532163}" type="sibTrans" cxnId="{680B8CB1-9506-4D07-8586-DCAFA9FBAA30}">
      <dgm:prSet/>
      <dgm:spPr/>
      <dgm:t>
        <a:bodyPr/>
        <a:lstStyle/>
        <a:p>
          <a:endParaRPr lang="en-US"/>
        </a:p>
      </dgm:t>
    </dgm:pt>
    <dgm:pt modelId="{668F5F01-8FD9-4126-A215-E4A2A13E39DA}">
      <dgm:prSet/>
      <dgm:spPr/>
      <dgm:t>
        <a:bodyPr/>
        <a:lstStyle/>
        <a:p>
          <a:r>
            <a:rPr lang="en-US"/>
            <a:t>Evaluate hierarchy – pairwise comparison from point of wiev of importance to the problem solution</a:t>
          </a:r>
        </a:p>
      </dgm:t>
    </dgm:pt>
    <dgm:pt modelId="{A04B901B-9556-4AF1-B468-2C41E040B4DA}" type="parTrans" cxnId="{A4D7CC45-3D25-49D2-BD30-C7793AFCD899}">
      <dgm:prSet/>
      <dgm:spPr/>
      <dgm:t>
        <a:bodyPr/>
        <a:lstStyle/>
        <a:p>
          <a:endParaRPr lang="en-US"/>
        </a:p>
      </dgm:t>
    </dgm:pt>
    <dgm:pt modelId="{B67D4044-BFEF-4930-B4EF-F4FF0BAC41D7}" type="sibTrans" cxnId="{A4D7CC45-3D25-49D2-BD30-C7793AFCD899}">
      <dgm:prSet/>
      <dgm:spPr/>
      <dgm:t>
        <a:bodyPr/>
        <a:lstStyle/>
        <a:p>
          <a:endParaRPr lang="en-US"/>
        </a:p>
      </dgm:t>
    </dgm:pt>
    <dgm:pt modelId="{DBF0D2A0-C40B-405C-B03F-9CE0A5CCA682}">
      <dgm:prSet/>
      <dgm:spPr/>
      <dgm:t>
        <a:bodyPr/>
        <a:lstStyle/>
        <a:p>
          <a:r>
            <a:rPr lang="en-US"/>
            <a:t>Compute priorities (establish weight system)</a:t>
          </a:r>
        </a:p>
      </dgm:t>
    </dgm:pt>
    <dgm:pt modelId="{A54BA878-AC2C-4F80-9C2E-72819BD547DD}" type="parTrans" cxnId="{CD20936C-022E-4B18-B503-1919C01EB91A}">
      <dgm:prSet/>
      <dgm:spPr/>
      <dgm:t>
        <a:bodyPr/>
        <a:lstStyle/>
        <a:p>
          <a:endParaRPr lang="en-US"/>
        </a:p>
      </dgm:t>
    </dgm:pt>
    <dgm:pt modelId="{2675F0B6-E229-45EB-A3B5-EECB68EE81C0}" type="sibTrans" cxnId="{CD20936C-022E-4B18-B503-1919C01EB91A}">
      <dgm:prSet/>
      <dgm:spPr/>
      <dgm:t>
        <a:bodyPr/>
        <a:lstStyle/>
        <a:p>
          <a:endParaRPr lang="en-US"/>
        </a:p>
      </dgm:t>
    </dgm:pt>
    <dgm:pt modelId="{6ED7EE33-BB8C-409E-B48A-816106BFEFA5}" type="pres">
      <dgm:prSet presAssocID="{7947CEA6-AD98-496B-A370-C716FC27E3E7}" presName="root" presStyleCnt="0">
        <dgm:presLayoutVars>
          <dgm:dir/>
          <dgm:resizeHandles val="exact"/>
        </dgm:presLayoutVars>
      </dgm:prSet>
      <dgm:spPr/>
    </dgm:pt>
    <dgm:pt modelId="{031D457C-9C10-41F9-A5CD-82B6AD038F4D}" type="pres">
      <dgm:prSet presAssocID="{95E558FE-0E4C-4825-A3E7-06881C7FE05F}" presName="compNode" presStyleCnt="0"/>
      <dgm:spPr/>
    </dgm:pt>
    <dgm:pt modelId="{315DD047-4343-4CE6-AB68-46328391878B}" type="pres">
      <dgm:prSet presAssocID="{95E558FE-0E4C-4825-A3E7-06881C7FE05F}" presName="bgRect" presStyleLbl="bgShp" presStyleIdx="0" presStyleCnt="3"/>
      <dgm:spPr/>
    </dgm:pt>
    <dgm:pt modelId="{9AD9B7FE-9934-4829-AC2D-98DF1C008CEB}" type="pres">
      <dgm:prSet presAssocID="{95E558FE-0E4C-4825-A3E7-06881C7FE05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859B4436-F98C-4F69-9D31-7D66783444A1}" type="pres">
      <dgm:prSet presAssocID="{95E558FE-0E4C-4825-A3E7-06881C7FE05F}" presName="spaceRect" presStyleCnt="0"/>
      <dgm:spPr/>
    </dgm:pt>
    <dgm:pt modelId="{3BBD2707-6A3B-4E4A-B8D1-0C1FEBA51141}" type="pres">
      <dgm:prSet presAssocID="{95E558FE-0E4C-4825-A3E7-06881C7FE05F}" presName="parTx" presStyleLbl="revTx" presStyleIdx="0" presStyleCnt="3">
        <dgm:presLayoutVars>
          <dgm:chMax val="0"/>
          <dgm:chPref val="0"/>
        </dgm:presLayoutVars>
      </dgm:prSet>
      <dgm:spPr/>
    </dgm:pt>
    <dgm:pt modelId="{6991682E-EBA9-428A-A747-81E7D0FE8C7D}" type="pres">
      <dgm:prSet presAssocID="{22584532-2E91-4B37-B2AB-19AD5C532163}" presName="sibTrans" presStyleCnt="0"/>
      <dgm:spPr/>
    </dgm:pt>
    <dgm:pt modelId="{68CCC0F6-5179-4C9C-9D0A-DCDD166954EB}" type="pres">
      <dgm:prSet presAssocID="{668F5F01-8FD9-4126-A215-E4A2A13E39DA}" presName="compNode" presStyleCnt="0"/>
      <dgm:spPr/>
    </dgm:pt>
    <dgm:pt modelId="{DEBFE029-AF10-4C1D-A4A8-8CB6AF8FB8B3}" type="pres">
      <dgm:prSet presAssocID="{668F5F01-8FD9-4126-A215-E4A2A13E39DA}" presName="bgRect" presStyleLbl="bgShp" presStyleIdx="1" presStyleCnt="3"/>
      <dgm:spPr/>
    </dgm:pt>
    <dgm:pt modelId="{B562F9B1-B3A1-420A-AF3B-80B417883839}" type="pres">
      <dgm:prSet presAssocID="{668F5F01-8FD9-4126-A215-E4A2A13E39D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2556915C-4B42-4D14-8EFA-E749F21CFE60}" type="pres">
      <dgm:prSet presAssocID="{668F5F01-8FD9-4126-A215-E4A2A13E39DA}" presName="spaceRect" presStyleCnt="0"/>
      <dgm:spPr/>
    </dgm:pt>
    <dgm:pt modelId="{23D14C70-8564-476F-9CB1-801C448520B2}" type="pres">
      <dgm:prSet presAssocID="{668F5F01-8FD9-4126-A215-E4A2A13E39DA}" presName="parTx" presStyleLbl="revTx" presStyleIdx="1" presStyleCnt="3">
        <dgm:presLayoutVars>
          <dgm:chMax val="0"/>
          <dgm:chPref val="0"/>
        </dgm:presLayoutVars>
      </dgm:prSet>
      <dgm:spPr/>
    </dgm:pt>
    <dgm:pt modelId="{3631C90B-51EE-4E08-A8B0-BDE35D102C37}" type="pres">
      <dgm:prSet presAssocID="{B67D4044-BFEF-4930-B4EF-F4FF0BAC41D7}" presName="sibTrans" presStyleCnt="0"/>
      <dgm:spPr/>
    </dgm:pt>
    <dgm:pt modelId="{CE5DCDCE-0839-434A-AF99-F4A41430A023}" type="pres">
      <dgm:prSet presAssocID="{DBF0D2A0-C40B-405C-B03F-9CE0A5CCA682}" presName="compNode" presStyleCnt="0"/>
      <dgm:spPr/>
    </dgm:pt>
    <dgm:pt modelId="{A89B7ACF-0608-49C9-A655-2104A340A492}" type="pres">
      <dgm:prSet presAssocID="{DBF0D2A0-C40B-405C-B03F-9CE0A5CCA682}" presName="bgRect" presStyleLbl="bgShp" presStyleIdx="2" presStyleCnt="3"/>
      <dgm:spPr/>
    </dgm:pt>
    <dgm:pt modelId="{348C51A4-49E3-44DE-9CE0-341445107412}" type="pres">
      <dgm:prSet presAssocID="{DBF0D2A0-C40B-405C-B03F-9CE0A5CCA68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8F10E0A5-0F13-4CA9-A03E-E73E042927A3}" type="pres">
      <dgm:prSet presAssocID="{DBF0D2A0-C40B-405C-B03F-9CE0A5CCA682}" presName="spaceRect" presStyleCnt="0"/>
      <dgm:spPr/>
    </dgm:pt>
    <dgm:pt modelId="{3CFE62D5-E414-4754-9B4E-0CA1ECA62477}" type="pres">
      <dgm:prSet presAssocID="{DBF0D2A0-C40B-405C-B03F-9CE0A5CCA68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A01F42A-7046-48D6-9DC0-17FDF5E162C5}" type="presOf" srcId="{7947CEA6-AD98-496B-A370-C716FC27E3E7}" destId="{6ED7EE33-BB8C-409E-B48A-816106BFEFA5}" srcOrd="0" destOrd="0" presId="urn:microsoft.com/office/officeart/2018/2/layout/IconVerticalSolidList"/>
    <dgm:cxn modelId="{953C7F39-9DA7-4BBE-B58E-772CDA263F5E}" type="presOf" srcId="{DBF0D2A0-C40B-405C-B03F-9CE0A5CCA682}" destId="{3CFE62D5-E414-4754-9B4E-0CA1ECA62477}" srcOrd="0" destOrd="0" presId="urn:microsoft.com/office/officeart/2018/2/layout/IconVerticalSolidList"/>
    <dgm:cxn modelId="{A4D7CC45-3D25-49D2-BD30-C7793AFCD899}" srcId="{7947CEA6-AD98-496B-A370-C716FC27E3E7}" destId="{668F5F01-8FD9-4126-A215-E4A2A13E39DA}" srcOrd="1" destOrd="0" parTransId="{A04B901B-9556-4AF1-B468-2C41E040B4DA}" sibTransId="{B67D4044-BFEF-4930-B4EF-F4FF0BAC41D7}"/>
    <dgm:cxn modelId="{31CF1068-E061-46C6-8AFF-B93CFA70B696}" type="presOf" srcId="{668F5F01-8FD9-4126-A215-E4A2A13E39DA}" destId="{23D14C70-8564-476F-9CB1-801C448520B2}" srcOrd="0" destOrd="0" presId="urn:microsoft.com/office/officeart/2018/2/layout/IconVerticalSolidList"/>
    <dgm:cxn modelId="{CD20936C-022E-4B18-B503-1919C01EB91A}" srcId="{7947CEA6-AD98-496B-A370-C716FC27E3E7}" destId="{DBF0D2A0-C40B-405C-B03F-9CE0A5CCA682}" srcOrd="2" destOrd="0" parTransId="{A54BA878-AC2C-4F80-9C2E-72819BD547DD}" sibTransId="{2675F0B6-E229-45EB-A3B5-EECB68EE81C0}"/>
    <dgm:cxn modelId="{731D457F-DE1F-43C7-A573-2E8FF382B67F}" type="presOf" srcId="{95E558FE-0E4C-4825-A3E7-06881C7FE05F}" destId="{3BBD2707-6A3B-4E4A-B8D1-0C1FEBA51141}" srcOrd="0" destOrd="0" presId="urn:microsoft.com/office/officeart/2018/2/layout/IconVerticalSolidList"/>
    <dgm:cxn modelId="{680B8CB1-9506-4D07-8586-DCAFA9FBAA30}" srcId="{7947CEA6-AD98-496B-A370-C716FC27E3E7}" destId="{95E558FE-0E4C-4825-A3E7-06881C7FE05F}" srcOrd="0" destOrd="0" parTransId="{0ACEF6E6-0EE4-48CE-9436-D247F46FBCB0}" sibTransId="{22584532-2E91-4B37-B2AB-19AD5C532163}"/>
    <dgm:cxn modelId="{680BF778-F7EB-4771-8AB4-EC87543F7984}" type="presParOf" srcId="{6ED7EE33-BB8C-409E-B48A-816106BFEFA5}" destId="{031D457C-9C10-41F9-A5CD-82B6AD038F4D}" srcOrd="0" destOrd="0" presId="urn:microsoft.com/office/officeart/2018/2/layout/IconVerticalSolidList"/>
    <dgm:cxn modelId="{1523EDF3-800A-45D8-BCB0-DB66353DD705}" type="presParOf" srcId="{031D457C-9C10-41F9-A5CD-82B6AD038F4D}" destId="{315DD047-4343-4CE6-AB68-46328391878B}" srcOrd="0" destOrd="0" presId="urn:microsoft.com/office/officeart/2018/2/layout/IconVerticalSolidList"/>
    <dgm:cxn modelId="{E057CDD8-E30F-426B-B833-156F4D35ED1C}" type="presParOf" srcId="{031D457C-9C10-41F9-A5CD-82B6AD038F4D}" destId="{9AD9B7FE-9934-4829-AC2D-98DF1C008CEB}" srcOrd="1" destOrd="0" presId="urn:microsoft.com/office/officeart/2018/2/layout/IconVerticalSolidList"/>
    <dgm:cxn modelId="{87B46F66-149F-4533-BB7B-FA602E553CEB}" type="presParOf" srcId="{031D457C-9C10-41F9-A5CD-82B6AD038F4D}" destId="{859B4436-F98C-4F69-9D31-7D66783444A1}" srcOrd="2" destOrd="0" presId="urn:microsoft.com/office/officeart/2018/2/layout/IconVerticalSolidList"/>
    <dgm:cxn modelId="{DEC4C98B-D6AE-49ED-9ED3-4C3AB87120C8}" type="presParOf" srcId="{031D457C-9C10-41F9-A5CD-82B6AD038F4D}" destId="{3BBD2707-6A3B-4E4A-B8D1-0C1FEBA51141}" srcOrd="3" destOrd="0" presId="urn:microsoft.com/office/officeart/2018/2/layout/IconVerticalSolidList"/>
    <dgm:cxn modelId="{E48C673C-B675-43BC-8E2D-84AD561CE6DC}" type="presParOf" srcId="{6ED7EE33-BB8C-409E-B48A-816106BFEFA5}" destId="{6991682E-EBA9-428A-A747-81E7D0FE8C7D}" srcOrd="1" destOrd="0" presId="urn:microsoft.com/office/officeart/2018/2/layout/IconVerticalSolidList"/>
    <dgm:cxn modelId="{06E4F459-0016-4606-BBC7-3F5032CD95C4}" type="presParOf" srcId="{6ED7EE33-BB8C-409E-B48A-816106BFEFA5}" destId="{68CCC0F6-5179-4C9C-9D0A-DCDD166954EB}" srcOrd="2" destOrd="0" presId="urn:microsoft.com/office/officeart/2018/2/layout/IconVerticalSolidList"/>
    <dgm:cxn modelId="{C102B292-AF28-4377-A570-FB2B43260685}" type="presParOf" srcId="{68CCC0F6-5179-4C9C-9D0A-DCDD166954EB}" destId="{DEBFE029-AF10-4C1D-A4A8-8CB6AF8FB8B3}" srcOrd="0" destOrd="0" presId="urn:microsoft.com/office/officeart/2018/2/layout/IconVerticalSolidList"/>
    <dgm:cxn modelId="{7D4BEE69-711E-4CFB-8933-662B35611B6E}" type="presParOf" srcId="{68CCC0F6-5179-4C9C-9D0A-DCDD166954EB}" destId="{B562F9B1-B3A1-420A-AF3B-80B417883839}" srcOrd="1" destOrd="0" presId="urn:microsoft.com/office/officeart/2018/2/layout/IconVerticalSolidList"/>
    <dgm:cxn modelId="{9995979E-FF23-4C70-9DE2-EA857D2CDE9C}" type="presParOf" srcId="{68CCC0F6-5179-4C9C-9D0A-DCDD166954EB}" destId="{2556915C-4B42-4D14-8EFA-E749F21CFE60}" srcOrd="2" destOrd="0" presId="urn:microsoft.com/office/officeart/2018/2/layout/IconVerticalSolidList"/>
    <dgm:cxn modelId="{308CA4CC-45F9-4F22-9183-AC1991BE8AF1}" type="presParOf" srcId="{68CCC0F6-5179-4C9C-9D0A-DCDD166954EB}" destId="{23D14C70-8564-476F-9CB1-801C448520B2}" srcOrd="3" destOrd="0" presId="urn:microsoft.com/office/officeart/2018/2/layout/IconVerticalSolidList"/>
    <dgm:cxn modelId="{655C010F-156D-4084-A278-B3B2E3948E7B}" type="presParOf" srcId="{6ED7EE33-BB8C-409E-B48A-816106BFEFA5}" destId="{3631C90B-51EE-4E08-A8B0-BDE35D102C37}" srcOrd="3" destOrd="0" presId="urn:microsoft.com/office/officeart/2018/2/layout/IconVerticalSolidList"/>
    <dgm:cxn modelId="{6F5DA174-418D-4739-A55E-98804E8E288B}" type="presParOf" srcId="{6ED7EE33-BB8C-409E-B48A-816106BFEFA5}" destId="{CE5DCDCE-0839-434A-AF99-F4A41430A023}" srcOrd="4" destOrd="0" presId="urn:microsoft.com/office/officeart/2018/2/layout/IconVerticalSolidList"/>
    <dgm:cxn modelId="{A07947E0-AAA7-4426-8E45-CADC63AED1BF}" type="presParOf" srcId="{CE5DCDCE-0839-434A-AF99-F4A41430A023}" destId="{A89B7ACF-0608-49C9-A655-2104A340A492}" srcOrd="0" destOrd="0" presId="urn:microsoft.com/office/officeart/2018/2/layout/IconVerticalSolidList"/>
    <dgm:cxn modelId="{70EEEDEF-3D65-40CF-B25B-E9A015CB2B5E}" type="presParOf" srcId="{CE5DCDCE-0839-434A-AF99-F4A41430A023}" destId="{348C51A4-49E3-44DE-9CE0-341445107412}" srcOrd="1" destOrd="0" presId="urn:microsoft.com/office/officeart/2018/2/layout/IconVerticalSolidList"/>
    <dgm:cxn modelId="{5E00171D-A68D-4CC9-993B-512CC8C69D9B}" type="presParOf" srcId="{CE5DCDCE-0839-434A-AF99-F4A41430A023}" destId="{8F10E0A5-0F13-4CA9-A03E-E73E042927A3}" srcOrd="2" destOrd="0" presId="urn:microsoft.com/office/officeart/2018/2/layout/IconVerticalSolidList"/>
    <dgm:cxn modelId="{1973AEB9-A360-448D-9EC0-EDAE574A05B3}" type="presParOf" srcId="{CE5DCDCE-0839-434A-AF99-F4A41430A023}" destId="{3CFE62D5-E414-4754-9B4E-0CA1ECA6247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DD047-4343-4CE6-AB68-46328391878B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9B7FE-9934-4829-AC2D-98DF1C008CEB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D2707-6A3B-4E4A-B8D1-0C1FEBA51141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Model problem as a hierarchy – decompose the problem into form of hierarchy</a:t>
          </a:r>
        </a:p>
      </dsp:txBody>
      <dsp:txXfrm>
        <a:off x="1941716" y="718"/>
        <a:ext cx="4571887" cy="1681139"/>
      </dsp:txXfrm>
    </dsp:sp>
    <dsp:sp modelId="{DEBFE029-AF10-4C1D-A4A8-8CB6AF8FB8B3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2F9B1-B3A1-420A-AF3B-80B41788383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14C70-8564-476F-9CB1-801C448520B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Evaluate hierarchy – pairwise comparison from point of wiev of importance to the problem solution</a:t>
          </a:r>
        </a:p>
      </dsp:txBody>
      <dsp:txXfrm>
        <a:off x="1941716" y="2102143"/>
        <a:ext cx="4571887" cy="1681139"/>
      </dsp:txXfrm>
    </dsp:sp>
    <dsp:sp modelId="{A89B7ACF-0608-49C9-A655-2104A340A492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C51A4-49E3-44DE-9CE0-34144510741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E62D5-E414-4754-9B4E-0CA1ECA62477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Compute priorities (establish weight system)</a:t>
          </a:r>
        </a:p>
      </dsp:txBody>
      <dsp:txXfrm>
        <a:off x="1941716" y="4203567"/>
        <a:ext cx="4571887" cy="168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87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6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5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75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92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20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87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11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42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21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9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3C04E-566A-4AD5-BD21-D9F308A32786}" type="datetimeFigureOut">
              <a:rPr lang="cs-CZ" smtClean="0"/>
              <a:t>28.3.2019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B3B3-6DC6-4AB5-9D87-6B7B8B70F8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456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s://fbiweb.vsb.cz/~sen76/data/uploads/programy/AHPEditor%20v0.1.7z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92EC0E-DDEE-41CF-8F0E-A49C6C6B0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sz="4200" dirty="0"/>
              <a:t>AHP </a:t>
            </a:r>
            <a:br>
              <a:rPr lang="en-US" sz="4200" dirty="0"/>
            </a:br>
            <a:r>
              <a:rPr lang="en-US" sz="4200" dirty="0"/>
              <a:t>(Analytic Hierarchy process)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EEC5A9C-C9DB-40D0-B7C1-0D5726A5F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4230738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Modelling of Decision </a:t>
            </a:r>
            <a:r>
              <a:rPr lang="en-US" dirty="0" err="1"/>
              <a:t>Processess</a:t>
            </a:r>
            <a:endParaRPr lang="en-US" dirty="0"/>
          </a:p>
          <a:p>
            <a:pPr algn="l"/>
            <a:r>
              <a:rPr lang="en-US" dirty="0"/>
              <a:t>doc. Ing. Pavel Šenovský, Ph.D.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152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08E065-562B-4FB2-8AE7-8A80042D5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Group 2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43A4F4F-CF63-4CEA-B902-C36A45A32B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533349"/>
              </p:ext>
            </p:extLst>
          </p:nvPr>
        </p:nvGraphicFramePr>
        <p:xfrm>
          <a:off x="838200" y="1486260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3268337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6573447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693114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85186567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32114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Purchase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Fuel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Costs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Maintenance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Costs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Resale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Value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32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Purchase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044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Fuel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Costs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90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Maintenance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Costs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393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Resale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Value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265028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770A8966-FA1A-4597-B112-60309D378078}"/>
              </a:ext>
            </a:extLst>
          </p:cNvPr>
          <p:cNvSpPr txBox="1">
            <a:spLocks/>
          </p:cNvSpPr>
          <p:nvPr/>
        </p:nvSpPr>
        <p:spPr>
          <a:xfrm>
            <a:off x="838200" y="334046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Group 3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817B292-837D-48B6-A5FB-E3B480161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08779"/>
              </p:ext>
            </p:extLst>
          </p:nvPr>
        </p:nvGraphicFramePr>
        <p:xfrm>
          <a:off x="1155307" y="481548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2106076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299101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91919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Cargo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capacity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Passenger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capacity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3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Cargo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capacity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Passenger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capacity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23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95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26FD2-0D9F-436F-911D-406A5CF69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effectively choose – variants must be compared (vs leaf nodes of the hierarchy)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F6444E-32EB-4812-8ADF-2C9869AE8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Various approaches possible – use numeric function</a:t>
            </a:r>
          </a:p>
        </p:txBody>
      </p:sp>
      <p:pic>
        <p:nvPicPr>
          <p:cNvPr id="3074" name="Picture 2" descr="https://upload.wikimedia.org/wikipedia/commons/0/0f/AHPJonesPurchasePrice04REV01.png">
            <a:extLst>
              <a:ext uri="{FF2B5EF4-FFF2-40B4-BE49-F238E27FC236}">
                <a16:creationId xmlns:a16="http://schemas.microsoft.com/office/drawing/2014/main" id="{628F5A5D-CFF7-49FE-85F3-222DE75C7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2" y="2704069"/>
            <a:ext cx="12177648" cy="4153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405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51D61-4519-4A0E-A3AB-7A504E46A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719" y="160739"/>
            <a:ext cx="6465425" cy="2316243"/>
          </a:xfrm>
        </p:spPr>
        <p:txBody>
          <a:bodyPr/>
          <a:lstStyle/>
          <a:p>
            <a:r>
              <a:rPr lang="en-US" dirty="0"/>
              <a:t>Or derive preferences based on complex evaluation</a:t>
            </a:r>
          </a:p>
        </p:txBody>
      </p:sp>
      <p:pic>
        <p:nvPicPr>
          <p:cNvPr id="5122" name="Picture 2" descr="https://upload.wikimedia.org/wikipedia/commons/2/2b/AHPJonesSafety01.png">
            <a:extLst>
              <a:ext uri="{FF2B5EF4-FFF2-40B4-BE49-F238E27FC236}">
                <a16:creationId xmlns:a16="http://schemas.microsoft.com/office/drawing/2014/main" id="{55D983DD-8EF0-4936-9DD0-3924AC11D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546" y="160739"/>
            <a:ext cx="5461454" cy="178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le:AHPJonesSafety02.png">
            <a:extLst>
              <a:ext uri="{FF2B5EF4-FFF2-40B4-BE49-F238E27FC236}">
                <a16:creationId xmlns:a16="http://schemas.microsoft.com/office/drawing/2014/main" id="{25C56EF8-C6CB-4E3A-94E2-B48DE7F223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649" y="2515707"/>
            <a:ext cx="9379352" cy="434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4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2FF27-7D76-4FDC-AE23-4985BA9DC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custom function for preference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AEE1B-998A-48D1-B76B-5E32EAF5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 descr="File:AHPJonesPassengerCapacity01.png">
            <a:extLst>
              <a:ext uri="{FF2B5EF4-FFF2-40B4-BE49-F238E27FC236}">
                <a16:creationId xmlns:a16="http://schemas.microsoft.com/office/drawing/2014/main" id="{257EF28C-06BB-4C35-9F9D-7311192C4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8917"/>
            <a:ext cx="3049786" cy="196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ile:AHPJonesPassengerCapacity02.png">
            <a:extLst>
              <a:ext uri="{FF2B5EF4-FFF2-40B4-BE49-F238E27FC236}">
                <a16:creationId xmlns:a16="http://schemas.microsoft.com/office/drawing/2014/main" id="{AC89ECAC-5E81-4CF6-84A5-6BB720630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537" y="1578917"/>
            <a:ext cx="6219463" cy="520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872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05F7B-220E-46A9-A1C4-D761B974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121"/>
            <a:ext cx="10515600" cy="653740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 - matrix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65E4A1D-9633-485A-B24A-4975678D10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936780"/>
              </p:ext>
            </p:extLst>
          </p:nvPr>
        </p:nvGraphicFramePr>
        <p:xfrm>
          <a:off x="246667" y="766861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C6089C80-5A7A-4D5D-A797-B351F5B00B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083814"/>
              </p:ext>
            </p:extLst>
          </p:nvPr>
        </p:nvGraphicFramePr>
        <p:xfrm>
          <a:off x="246667" y="4148999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7C4F325D-3A9F-4CE8-B5C8-5D25C920A500}"/>
              </a:ext>
            </a:extLst>
          </p:cNvPr>
          <p:cNvSpPr txBox="1">
            <a:spLocks/>
          </p:cNvSpPr>
          <p:nvPr/>
        </p:nvSpPr>
        <p:spPr>
          <a:xfrm>
            <a:off x="688942" y="3429000"/>
            <a:ext cx="10515600" cy="653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/>
              <a:t>Fuel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- matrix</a:t>
            </a:r>
          </a:p>
        </p:txBody>
      </p:sp>
    </p:spTree>
    <p:extLst>
      <p:ext uri="{BB962C8B-B14F-4D97-AF65-F5344CB8AC3E}">
        <p14:creationId xmlns:p14="http://schemas.microsoft.com/office/powerpoint/2010/main" val="2585778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AEDC02C5-8B2D-4711-B3EC-23304BEBA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078" y="169682"/>
            <a:ext cx="10515600" cy="644313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Maintenance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- matrix</a:t>
            </a:r>
          </a:p>
        </p:txBody>
      </p:sp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6BA35521-BAC9-4613-B66E-BB486C5168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838630"/>
              </p:ext>
            </p:extLst>
          </p:nvPr>
        </p:nvGraphicFramePr>
        <p:xfrm>
          <a:off x="246667" y="833120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  <p:graphicFrame>
        <p:nvGraphicFramePr>
          <p:cNvPr id="6" name="Zástupný obsah 3">
            <a:extLst>
              <a:ext uri="{FF2B5EF4-FFF2-40B4-BE49-F238E27FC236}">
                <a16:creationId xmlns:a16="http://schemas.microsoft.com/office/drawing/2014/main" id="{059CABF0-4FC9-4A4F-8DF4-2DB79FDB14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41508"/>
              </p:ext>
            </p:extLst>
          </p:nvPr>
        </p:nvGraphicFramePr>
        <p:xfrm>
          <a:off x="246667" y="4133435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08E09948-0061-404C-A7A2-BF18914905A6}"/>
              </a:ext>
            </a:extLst>
          </p:cNvPr>
          <p:cNvSpPr txBox="1">
            <a:spLocks/>
          </p:cNvSpPr>
          <p:nvPr/>
        </p:nvSpPr>
        <p:spPr>
          <a:xfrm>
            <a:off x="632381" y="3489122"/>
            <a:ext cx="10515600" cy="644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/>
              <a:t>Resale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- matrix</a:t>
            </a:r>
          </a:p>
        </p:txBody>
      </p:sp>
    </p:spTree>
    <p:extLst>
      <p:ext uri="{BB962C8B-B14F-4D97-AF65-F5344CB8AC3E}">
        <p14:creationId xmlns:p14="http://schemas.microsoft.com/office/powerpoint/2010/main" val="397626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A0F91B24-E985-45BD-A9A7-B1A7BDDB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078" y="169682"/>
            <a:ext cx="10515600" cy="644313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Safety</a:t>
            </a:r>
            <a:r>
              <a:rPr lang="cs-CZ" dirty="0"/>
              <a:t>- matrix</a:t>
            </a:r>
          </a:p>
        </p:txBody>
      </p:sp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7C86F114-7EC6-488D-92C9-313571918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323747"/>
              </p:ext>
            </p:extLst>
          </p:nvPr>
        </p:nvGraphicFramePr>
        <p:xfrm>
          <a:off x="246667" y="833120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31D1CE9D-8E09-45E0-A5FA-A367BB528453}"/>
              </a:ext>
            </a:extLst>
          </p:cNvPr>
          <p:cNvSpPr txBox="1">
            <a:spLocks/>
          </p:cNvSpPr>
          <p:nvPr/>
        </p:nvSpPr>
        <p:spPr>
          <a:xfrm>
            <a:off x="632381" y="3489122"/>
            <a:ext cx="10515600" cy="644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Style - matrix</a:t>
            </a:r>
          </a:p>
        </p:txBody>
      </p:sp>
      <p:graphicFrame>
        <p:nvGraphicFramePr>
          <p:cNvPr id="7" name="Zástupný obsah 3">
            <a:extLst>
              <a:ext uri="{FF2B5EF4-FFF2-40B4-BE49-F238E27FC236}">
                <a16:creationId xmlns:a16="http://schemas.microsoft.com/office/drawing/2014/main" id="{2C7B51BC-B16B-4078-811F-D3704B6081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0682319"/>
              </p:ext>
            </p:extLst>
          </p:nvPr>
        </p:nvGraphicFramePr>
        <p:xfrm>
          <a:off x="246667" y="4133435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92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13EF0791-7E6C-4444-A3E6-7EAB963B2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078" y="169682"/>
            <a:ext cx="10515600" cy="644313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Cargo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 - matrix</a:t>
            </a:r>
          </a:p>
        </p:txBody>
      </p:sp>
      <p:graphicFrame>
        <p:nvGraphicFramePr>
          <p:cNvPr id="5" name="Zástupný obsah 3">
            <a:extLst>
              <a:ext uri="{FF2B5EF4-FFF2-40B4-BE49-F238E27FC236}">
                <a16:creationId xmlns:a16="http://schemas.microsoft.com/office/drawing/2014/main" id="{9540C1A3-3F8D-4B93-B767-2568C7BEED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903354"/>
              </p:ext>
            </p:extLst>
          </p:nvPr>
        </p:nvGraphicFramePr>
        <p:xfrm>
          <a:off x="246667" y="833120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31DBAF6C-2D6E-4534-A9F5-83F4AED09DBF}"/>
              </a:ext>
            </a:extLst>
          </p:cNvPr>
          <p:cNvSpPr txBox="1">
            <a:spLocks/>
          </p:cNvSpPr>
          <p:nvPr/>
        </p:nvSpPr>
        <p:spPr>
          <a:xfrm>
            <a:off x="632381" y="3489122"/>
            <a:ext cx="10515600" cy="644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 - matrix</a:t>
            </a:r>
          </a:p>
        </p:txBody>
      </p:sp>
      <p:graphicFrame>
        <p:nvGraphicFramePr>
          <p:cNvPr id="7" name="Zástupný obsah 3">
            <a:extLst>
              <a:ext uri="{FF2B5EF4-FFF2-40B4-BE49-F238E27FC236}">
                <a16:creationId xmlns:a16="http://schemas.microsoft.com/office/drawing/2014/main" id="{3BB06962-486E-4550-9188-959969D41A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067843"/>
              </p:ext>
            </p:extLst>
          </p:nvPr>
        </p:nvGraphicFramePr>
        <p:xfrm>
          <a:off x="246667" y="4133435"/>
          <a:ext cx="116986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812">
                  <a:extLst>
                    <a:ext uri="{9D8B030D-6E8A-4147-A177-3AD203B41FA5}">
                      <a16:colId xmlns:a16="http://schemas.microsoft.com/office/drawing/2014/main" val="801787862"/>
                    </a:ext>
                  </a:extLst>
                </a:gridCol>
                <a:gridCol w="1579664">
                  <a:extLst>
                    <a:ext uri="{9D8B030D-6E8A-4147-A177-3AD203B41FA5}">
                      <a16:colId xmlns:a16="http://schemas.microsoft.com/office/drawing/2014/main" val="3762091507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2323196702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3338182405"/>
                    </a:ext>
                  </a:extLst>
                </a:gridCol>
                <a:gridCol w="1671238">
                  <a:extLst>
                    <a:ext uri="{9D8B030D-6E8A-4147-A177-3AD203B41FA5}">
                      <a16:colId xmlns:a16="http://schemas.microsoft.com/office/drawing/2014/main" val="4106594250"/>
                    </a:ext>
                  </a:extLst>
                </a:gridCol>
                <a:gridCol w="1504247">
                  <a:extLst>
                    <a:ext uri="{9D8B030D-6E8A-4147-A177-3AD203B41FA5}">
                      <a16:colId xmlns:a16="http://schemas.microsoft.com/office/drawing/2014/main" val="1047783691"/>
                    </a:ext>
                  </a:extLst>
                </a:gridCol>
                <a:gridCol w="1838229">
                  <a:extLst>
                    <a:ext uri="{9D8B030D-6E8A-4147-A177-3AD203B41FA5}">
                      <a16:colId xmlns:a16="http://schemas.microsoft.com/office/drawing/2014/main" val="10293017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142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Sedan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594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Accord</a:t>
                      </a:r>
                      <a:r>
                        <a:rPr lang="cs-CZ" dirty="0"/>
                        <a:t> 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7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Pilot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28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CR-V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32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Element SUV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66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Odyssey Minivan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544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27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75A76-4F8A-49B2-A55B-9DC5EC16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 derivation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07033-AFD7-47A9-BA70-22CB0E46A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established preference matrix</a:t>
            </a:r>
            <a:endParaRPr lang="cs-CZ" dirty="0"/>
          </a:p>
          <a:p>
            <a:r>
              <a:rPr lang="en-US" dirty="0"/>
              <a:t>We presume, that the preferences do correspond to true weights ratio of the criteria</a:t>
            </a:r>
          </a:p>
          <a:p>
            <a:r>
              <a:rPr lang="en-US" dirty="0"/>
              <a:t>We can express that as </a:t>
            </a:r>
            <a:r>
              <a:rPr lang="en-US" dirty="0" err="1"/>
              <a:t>optimalization</a:t>
            </a:r>
            <a:r>
              <a:rPr lang="en-US" dirty="0"/>
              <a:t> problem</a:t>
            </a:r>
          </a:p>
          <a:p>
            <a:pPr lvl="1"/>
            <a:r>
              <a:rPr lang="en-US" dirty="0"/>
              <a:t>(k is number of evaluated criterions)</a:t>
            </a:r>
            <a:endParaRPr lang="cs-CZ" dirty="0"/>
          </a:p>
          <a:p>
            <a:pPr lvl="1"/>
            <a:r>
              <a:rPr lang="en-US" dirty="0"/>
              <a:t>Leads to problem of quadratic programming – which is </a:t>
            </a:r>
            <a:r>
              <a:rPr lang="en-US" dirty="0" err="1"/>
              <a:t>actualy</a:t>
            </a:r>
            <a:r>
              <a:rPr lang="en-US" dirty="0"/>
              <a:t> computationally expensive (and very hard to solve pen &amp;</a:t>
            </a:r>
            <a:r>
              <a:rPr lang="cs-CZ" dirty="0"/>
              <a:t> </a:t>
            </a:r>
            <a:r>
              <a:rPr lang="en-US" dirty="0"/>
              <a:t>paper</a:t>
            </a:r>
            <a:r>
              <a:rPr lang="cs-CZ" dirty="0"/>
              <a:t>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1AB5DF42-518D-4680-8A28-3AFF1185318C}"/>
                  </a:ext>
                </a:extLst>
              </p:cNvPr>
              <p:cNvSpPr/>
              <p:nvPr/>
            </p:nvSpPr>
            <p:spPr>
              <a:xfrm>
                <a:off x="7473099" y="681037"/>
                <a:ext cx="2392835" cy="15443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cs-CZ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cs-CZ" i="0">
                                        <a:latin typeface="Cambria Math" panose="02040503050406030204" pitchFamily="18" charset="0"/>
                                      </a:rPr>
                                      <m:t>1…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cs-CZ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cs-CZ" i="0">
                                            <a:latin typeface="Cambria Math" panose="02040503050406030204" pitchFamily="18" charset="0"/>
                                          </a:rPr>
                                          <m:t>1…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cs-CZ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cs-CZ" i="0">
                                        <a:latin typeface="Cambria Math" panose="02040503050406030204" pitchFamily="18" charset="0"/>
                                      </a:rPr>
                                      <m:t>…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cs-CZ" i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cs-CZ" i="0">
                                            <a:latin typeface="Cambria Math" panose="02040503050406030204" pitchFamily="18" charset="0"/>
                                          </a:rPr>
                                          <m:t>…</m:t>
                                        </m:r>
                                        <m:r>
                                          <a:rPr lang="cs-CZ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cs-CZ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1AB5DF42-518D-4680-8A28-3AFF118531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3099" y="681037"/>
                <a:ext cx="2392835" cy="15443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27D588D4-2038-4EED-9D49-D275788ACAD8}"/>
                  </a:ext>
                </a:extLst>
              </p:cNvPr>
              <p:cNvSpPr/>
              <p:nvPr/>
            </p:nvSpPr>
            <p:spPr>
              <a:xfrm>
                <a:off x="4209385" y="5139752"/>
                <a:ext cx="3263714" cy="9081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sub>
                                      </m:sSub>
                                      <m:r>
                                        <a:rPr lang="cs-CZ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  <m:r>
                        <a:rPr lang="cs-CZ" i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27D588D4-2038-4EED-9D49-D275788ACA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385" y="5139752"/>
                <a:ext cx="3263714" cy="9081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641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90BF42-F250-4814-823C-7DD068AD6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by approximation to geometric mean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0ED72-3CD0-42AD-9A6E-D700569F4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approximation – for complex problems such approximation may be not precise enough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Evaluate consistency by computing consistency index</a:t>
            </a:r>
          </a:p>
          <a:p>
            <a:r>
              <a:rPr lang="en-US" dirty="0"/>
              <a:t>We can compare the result against random consistency index to </a:t>
            </a:r>
            <a:r>
              <a:rPr lang="en-US" dirty="0" err="1"/>
              <a:t>compure</a:t>
            </a:r>
            <a:r>
              <a:rPr lang="en-US" dirty="0"/>
              <a:t> consistency ratio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0AF7A9B-C3D7-4FAD-80EC-306EFE630305}"/>
                  </a:ext>
                </a:extLst>
              </p:cNvPr>
              <p:cNvSpPr/>
              <p:nvPr/>
            </p:nvSpPr>
            <p:spPr>
              <a:xfrm>
                <a:off x="9172133" y="2324595"/>
                <a:ext cx="2352439" cy="1104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∏"/>
                                      <m:limLoc m:val="undOvr"/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0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nary>
                                        <m:naryPr>
                                          <m:chr m:val="∏"/>
                                          <m:limLoc m:val="undOvr"/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cs-CZ" i="0">
                                              <a:latin typeface="Cambria Math" panose="02040503050406030204" pitchFamily="18" charset="0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  <m:e>
                                          <m:sSub>
                                            <m:sSubPr>
                                              <m:ctrlP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i="1">
                                                  <a:latin typeface="Cambria Math" panose="02040503050406030204" pitchFamily="18" charset="0"/>
                                                </a:rPr>
                                                <m:t>𝑖𝑗</m:t>
                                              </m:r>
                                            </m:sub>
                                          </m:sSub>
                                        </m:e>
                                      </m:nary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30AF7A9B-C3D7-4FAD-80EC-306EFE6303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133" y="2324595"/>
                <a:ext cx="2352439" cy="11044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36D520B-8948-4197-8BE8-51452B3D6558}"/>
                  </a:ext>
                </a:extLst>
              </p:cNvPr>
              <p:cNvSpPr/>
              <p:nvPr/>
            </p:nvSpPr>
            <p:spPr>
              <a:xfrm>
                <a:off x="9265209" y="3692171"/>
                <a:ext cx="1712905" cy="6182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36D520B-8948-4197-8BE8-51452B3D65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209" y="3692171"/>
                <a:ext cx="1712905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569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79565-8CD0-423D-828F-5FFF445BB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874" y="894078"/>
            <a:ext cx="9122584" cy="1325563"/>
          </a:xfrm>
        </p:spPr>
        <p:txBody>
          <a:bodyPr>
            <a:normAutofit/>
          </a:bodyPr>
          <a:lstStyle/>
          <a:p>
            <a:r>
              <a:rPr lang="en-US" dirty="0"/>
              <a:t>Multi-criteria analysis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82386A-5886-4422-9AA0-DDE59244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403" y="1972277"/>
            <a:ext cx="6917584" cy="4141253"/>
          </a:xfrm>
        </p:spPr>
        <p:txBody>
          <a:bodyPr>
            <a:noAutofit/>
          </a:bodyPr>
          <a:lstStyle/>
          <a:p>
            <a:r>
              <a:rPr lang="en-US" sz="2000" dirty="0"/>
              <a:t>In the lectures we already discussed the problem in terms of „</a:t>
            </a:r>
            <a:r>
              <a:rPr lang="en-US" sz="2000" b="1" dirty="0"/>
              <a:t>distance</a:t>
            </a:r>
            <a:r>
              <a:rPr lang="en-US" sz="2000" dirty="0"/>
              <a:t>“ of the </a:t>
            </a:r>
            <a:r>
              <a:rPr lang="en-US" sz="2000" b="1" dirty="0"/>
              <a:t>solution</a:t>
            </a:r>
            <a:r>
              <a:rPr lang="en-US" sz="2000" dirty="0"/>
              <a:t> variant </a:t>
            </a:r>
            <a:r>
              <a:rPr lang="en-US" sz="2000" b="1" dirty="0"/>
              <a:t>to optimum</a:t>
            </a:r>
          </a:p>
          <a:p>
            <a:pPr lvl="1"/>
            <a:r>
              <a:rPr lang="en-US" sz="2000" dirty="0"/>
              <a:t>Minimalizing the distance for utility</a:t>
            </a:r>
          </a:p>
          <a:p>
            <a:pPr lvl="1"/>
            <a:r>
              <a:rPr lang="en-US" sz="2000" dirty="0"/>
              <a:t>Maximizing the distance to riskiest variant</a:t>
            </a:r>
          </a:p>
          <a:p>
            <a:r>
              <a:rPr lang="en-US" sz="2000" dirty="0"/>
              <a:t>There were multiple limitations to the methods</a:t>
            </a:r>
          </a:p>
          <a:p>
            <a:pPr lvl="1"/>
            <a:r>
              <a:rPr lang="en-US" sz="2000" dirty="0"/>
              <a:t>Criteria must be (ideally) independent </a:t>
            </a:r>
          </a:p>
          <a:p>
            <a:pPr lvl="1"/>
            <a:r>
              <a:rPr lang="en-US" sz="2000" dirty="0"/>
              <a:t>Interpretation of the connections between the criteria is not considered by MCA</a:t>
            </a:r>
          </a:p>
          <a:p>
            <a:pPr lvl="1"/>
            <a:r>
              <a:rPr lang="en-US" sz="2000" dirty="0"/>
              <a:t>Weights derivation is usually not that precise (using pairwise comparison)</a:t>
            </a: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A9616D99-AEFB-4C95-84EF-5DEC698D9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D0F97023-F626-4FC5-8C2D-753B5C7F4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7ACCCE3-086A-4444-B39A-0A6FB261F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5899" y="3191551"/>
            <a:ext cx="2194559" cy="219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685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6BD8D-188F-40BF-B7DE-7EB03196B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Consistency ratio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41167-52A7-48F2-AE3F-D7CD0AE94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Consistency index</a:t>
            </a:r>
          </a:p>
          <a:p>
            <a:endParaRPr lang="cs-CZ" dirty="0"/>
          </a:p>
          <a:p>
            <a:endParaRPr lang="cs-CZ" dirty="0"/>
          </a:p>
          <a:p>
            <a:r>
              <a:rPr lang="en-US" dirty="0"/>
              <a:t>Good value is CR &lt; 0,1</a:t>
            </a:r>
          </a:p>
          <a:p>
            <a:r>
              <a:rPr lang="en-US" dirty="0"/>
              <a:t>Such CR is usually considered good enough to reject null hypothesis that our computed weights are random</a:t>
            </a:r>
          </a:p>
          <a:p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4ABAAE22-B10A-4232-899D-AB1CA0C4B468}"/>
                  </a:ext>
                </a:extLst>
              </p:cNvPr>
              <p:cNvSpPr/>
              <p:nvPr/>
            </p:nvSpPr>
            <p:spPr>
              <a:xfrm>
                <a:off x="6189036" y="681037"/>
                <a:ext cx="1691772" cy="659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𝐶𝑅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𝑅𝐶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4ABAAE22-B10A-4232-899D-AB1CA0C4B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036" y="681037"/>
                <a:ext cx="1691772" cy="6595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D97D500-70CC-49D6-BD8A-CF43479B09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993048"/>
              </p:ext>
            </p:extLst>
          </p:nvPr>
        </p:nvGraphicFramePr>
        <p:xfrm>
          <a:off x="1473790" y="2479808"/>
          <a:ext cx="924442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103">
                  <a:extLst>
                    <a:ext uri="{9D8B030D-6E8A-4147-A177-3AD203B41FA5}">
                      <a16:colId xmlns:a16="http://schemas.microsoft.com/office/drawing/2014/main" val="3505808538"/>
                    </a:ext>
                  </a:extLst>
                </a:gridCol>
                <a:gridCol w="839103">
                  <a:extLst>
                    <a:ext uri="{9D8B030D-6E8A-4147-A177-3AD203B41FA5}">
                      <a16:colId xmlns:a16="http://schemas.microsoft.com/office/drawing/2014/main" val="3010043792"/>
                    </a:ext>
                  </a:extLst>
                </a:gridCol>
                <a:gridCol w="839103">
                  <a:extLst>
                    <a:ext uri="{9D8B030D-6E8A-4147-A177-3AD203B41FA5}">
                      <a16:colId xmlns:a16="http://schemas.microsoft.com/office/drawing/2014/main" val="1037180630"/>
                    </a:ext>
                  </a:extLst>
                </a:gridCol>
                <a:gridCol w="839103">
                  <a:extLst>
                    <a:ext uri="{9D8B030D-6E8A-4147-A177-3AD203B41FA5}">
                      <a16:colId xmlns:a16="http://schemas.microsoft.com/office/drawing/2014/main" val="1845590300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3391825314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1429826594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1154393877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134396583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2014935827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3271379249"/>
                    </a:ext>
                  </a:extLst>
                </a:gridCol>
                <a:gridCol w="841144">
                  <a:extLst>
                    <a:ext uri="{9D8B030D-6E8A-4147-A177-3AD203B41FA5}">
                      <a16:colId xmlns:a16="http://schemas.microsoft.com/office/drawing/2014/main" val="2882305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k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1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2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3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4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5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6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7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8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9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10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8309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RCI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0,58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0,9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1,12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1,24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>
                          <a:effectLst/>
                        </a:rPr>
                        <a:t>1,32</a:t>
                      </a:r>
                      <a:endParaRPr lang="cs-CZ" sz="220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1,41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1,45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200" dirty="0">
                          <a:effectLst/>
                        </a:rPr>
                        <a:t>1,49</a:t>
                      </a:r>
                      <a:endParaRPr lang="cs-CZ" sz="2200" dirty="0">
                        <a:effectLst/>
                        <a:latin typeface="Latin Modern Roman 1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074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51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30FCF-9D8B-4E2F-BE0E-A06D4BBC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AHP using 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5FF05D-641A-4E48-9276-2F7BF7EC6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„</a:t>
            </a:r>
            <a:r>
              <a:rPr lang="en-US" dirty="0" err="1"/>
              <a:t>ahp</a:t>
            </a:r>
            <a:r>
              <a:rPr lang="en-US" dirty="0"/>
              <a:t>“ package available</a:t>
            </a:r>
          </a:p>
          <a:p>
            <a:r>
              <a:rPr lang="en-US" dirty="0"/>
              <a:t>It supports decision making</a:t>
            </a:r>
          </a:p>
          <a:p>
            <a:r>
              <a:rPr lang="en-US" dirty="0"/>
              <a:t>Does not support establishing weights for hierarchy only</a:t>
            </a:r>
          </a:p>
          <a:p>
            <a:r>
              <a:rPr lang="en-US" dirty="0"/>
              <a:t>Usage:</a:t>
            </a:r>
          </a:p>
          <a:p>
            <a:pPr marL="457200" lvl="1" indent="0">
              <a:buNone/>
            </a:pPr>
            <a:r>
              <a:rPr lang="en-US" dirty="0"/>
              <a:t>library(</a:t>
            </a:r>
            <a:r>
              <a:rPr lang="en-US" dirty="0" err="1"/>
              <a:t>ahp</a:t>
            </a:r>
            <a:r>
              <a:rPr lang="en-US" dirty="0"/>
              <a:t>) </a:t>
            </a:r>
            <a:endParaRPr lang="cs-CZ" dirty="0"/>
          </a:p>
          <a:p>
            <a:pPr marL="457200" lvl="1" indent="0">
              <a:buNone/>
            </a:pPr>
            <a:r>
              <a:rPr lang="en-US" dirty="0"/>
              <a:t>cars &lt;- Load("c:/path/cars.ahp") </a:t>
            </a:r>
            <a:endParaRPr lang="cs-CZ" dirty="0"/>
          </a:p>
          <a:p>
            <a:pPr marL="457200" lvl="1" indent="0">
              <a:buNone/>
            </a:pPr>
            <a:r>
              <a:rPr lang="en-US" dirty="0"/>
              <a:t>Calculate(cars) </a:t>
            </a:r>
            <a:endParaRPr lang="cs-CZ" dirty="0"/>
          </a:p>
          <a:p>
            <a:pPr marL="457200" lvl="1" indent="0">
              <a:buNone/>
            </a:pPr>
            <a:r>
              <a:rPr lang="en-US" dirty="0"/>
              <a:t>library(</a:t>
            </a:r>
            <a:r>
              <a:rPr lang="en-US" dirty="0" err="1"/>
              <a:t>data.tree</a:t>
            </a:r>
            <a:r>
              <a:rPr lang="en-US" dirty="0"/>
              <a:t>) </a:t>
            </a:r>
            <a:endParaRPr lang="cs-CZ" dirty="0"/>
          </a:p>
          <a:p>
            <a:pPr marL="457200" lvl="1" indent="0">
              <a:buNone/>
            </a:pPr>
            <a:r>
              <a:rPr lang="en-US" dirty="0"/>
              <a:t>print(cars, </a:t>
            </a:r>
            <a:r>
              <a:rPr lang="en-US" dirty="0" err="1"/>
              <a:t>filterFun</a:t>
            </a:r>
            <a:r>
              <a:rPr lang="en-US" dirty="0"/>
              <a:t> = </a:t>
            </a:r>
            <a:r>
              <a:rPr lang="en-US" dirty="0" err="1"/>
              <a:t>isNotLeaf</a:t>
            </a:r>
            <a:r>
              <a:rPr lang="en-US" dirty="0"/>
              <a:t>) </a:t>
            </a:r>
            <a:endParaRPr lang="cs-CZ" dirty="0"/>
          </a:p>
          <a:p>
            <a:pPr marL="457200" lvl="1" indent="0">
              <a:buNone/>
            </a:pPr>
            <a:r>
              <a:rPr lang="en-US" dirty="0"/>
              <a:t>Analyze(cars) </a:t>
            </a:r>
            <a:endParaRPr lang="cs-CZ" dirty="0"/>
          </a:p>
          <a:p>
            <a:pPr marL="457200" lvl="1" indent="0">
              <a:buNone/>
            </a:pPr>
            <a:r>
              <a:rPr lang="en-US" dirty="0" err="1"/>
              <a:t>AnalyzeTable</a:t>
            </a:r>
            <a:r>
              <a:rPr lang="en-US" dirty="0"/>
              <a:t>(cars)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255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BF0BF-ED5A-4D31-8DA3-33B204A3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en-US" dirty="0"/>
              <a:t>Input file format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F599C-51DA-4ECB-A033-C88BBB36A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en-US" sz="2200" dirty="0"/>
              <a:t>YAML – YAML </a:t>
            </a:r>
            <a:r>
              <a:rPr lang="en-US" sz="2200" dirty="0" err="1"/>
              <a:t>Ain‘t</a:t>
            </a:r>
            <a:r>
              <a:rPr lang="en-US" sz="2200" dirty="0"/>
              <a:t> Markup Language</a:t>
            </a:r>
          </a:p>
          <a:p>
            <a:r>
              <a:rPr lang="en-US" sz="2200" dirty="0"/>
              <a:t>Relatively painful to create by hand</a:t>
            </a:r>
          </a:p>
          <a:p>
            <a:r>
              <a:rPr lang="en-US" sz="2200" dirty="0"/>
              <a:t>Structure:</a:t>
            </a:r>
          </a:p>
          <a:p>
            <a:r>
              <a:rPr lang="en-US" sz="2200" dirty="0"/>
              <a:t>The Car example has input file with over 250 lines of code to describe the problem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11DA515-B1E2-4528-9B9F-A7CA24704F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2" r="-1" b="2009"/>
          <a:stretch/>
        </p:blipFill>
        <p:spPr>
          <a:xfrm>
            <a:off x="6090612" y="10"/>
            <a:ext cx="6101387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74874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0CBAEF-8114-4769-A3E0-BF217357A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GUI for YAML file creation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D4142E-A6F6-4665-BF6B-34AA37520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4"/>
            <a:ext cx="3363974" cy="3415622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https://fbiweb.vsb.cz/~sen76/data/uploads/programy/AHPEditor%20v0.1.7z</a:t>
            </a:r>
            <a:endParaRPr lang="cs-CZ" sz="20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Requires .NET framework</a:t>
            </a:r>
          </a:p>
          <a:p>
            <a:r>
              <a:rPr lang="en-US" sz="2000" dirty="0">
                <a:solidFill>
                  <a:schemeClr val="bg1"/>
                </a:solidFill>
              </a:rPr>
              <a:t>Open source (MIT </a:t>
            </a:r>
            <a:r>
              <a:rPr lang="en-US" sz="2000" dirty="0" err="1">
                <a:solidFill>
                  <a:schemeClr val="bg1"/>
                </a:solidFill>
              </a:rPr>
              <a:t>licence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dirty="0">
                <a:solidFill>
                  <a:schemeClr val="bg1"/>
                </a:solidFill>
              </a:rPr>
              <a:t>At present time functional under Windows only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7E765B-839F-46E8-8CBB-1B5FBBD80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864" y="1030147"/>
            <a:ext cx="7547071" cy="464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849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356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8E1DD1-F0B0-40C8-BD9C-5B76CF0C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Hierarchy creation using GUI</a:t>
            </a:r>
          </a:p>
        </p:txBody>
      </p:sp>
      <p:pic>
        <p:nvPicPr>
          <p:cNvPr id="7" name="Obrázek 3">
            <a:extLst>
              <a:ext uri="{FF2B5EF4-FFF2-40B4-BE49-F238E27FC236}">
                <a16:creationId xmlns:a16="http://schemas.microsoft.com/office/drawing/2014/main" id="{856252EC-82E9-47AF-BD30-6C48DCA4F0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175" y="821601"/>
            <a:ext cx="8421749" cy="5116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32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C057-F64D-4EA7-9963-BF2EE5478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E2CF00-E9AF-4E7F-9A05-2BEDC5544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Clicking leaf node check box will allow to directly compare alternatives</a:t>
            </a:r>
          </a:p>
          <a:p>
            <a:r>
              <a:rPr lang="en-US" dirty="0"/>
              <a:t>„</a:t>
            </a:r>
            <a:r>
              <a:rPr lang="en-US" dirty="0" err="1"/>
              <a:t>ahp</a:t>
            </a:r>
            <a:r>
              <a:rPr lang="en-US" dirty="0"/>
              <a:t>“ package allows for usage of functions to derive weights</a:t>
            </a:r>
          </a:p>
          <a:p>
            <a:r>
              <a:rPr lang="en-US" dirty="0"/>
              <a:t>The GUI does not support this feature</a:t>
            </a:r>
          </a:p>
          <a:p>
            <a:r>
              <a:rPr lang="en-US" dirty="0"/>
              <a:t>But is usable to define basic hierarchy and the rest is doable in text editor</a:t>
            </a:r>
          </a:p>
        </p:txBody>
      </p:sp>
    </p:spTree>
    <p:extLst>
      <p:ext uri="{BB962C8B-B14F-4D97-AF65-F5344CB8AC3E}">
        <p14:creationId xmlns:p14="http://schemas.microsoft.com/office/powerpoint/2010/main" val="1128776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75F81-5698-4799-AD9F-39B93A4BA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Print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– </a:t>
            </a:r>
            <a:r>
              <a:rPr lang="cs-CZ" dirty="0" err="1"/>
              <a:t>prints</a:t>
            </a:r>
            <a:r>
              <a:rPr lang="cs-CZ" dirty="0"/>
              <a:t> hierarchy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CF67C4-284D-4623-975F-7E93E3CD0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	</a:t>
            </a:r>
            <a:r>
              <a:rPr lang="en-US" dirty="0" err="1"/>
              <a:t>levelName</a:t>
            </a:r>
            <a:r>
              <a:rPr lang="en-US" dirty="0"/>
              <a:t>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1 Root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2 ¦--Cost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3 ¦ ¦--Purchase Price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4 ¦ ¦--Fuel Costs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5 ¦ ¦--Maintenance Costs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6 ¦ °--Resale Value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7 ¦--Safety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8 ¦--Style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9 °--Capacity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10 ¦--Cargo Capacity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11 °--Passenger Capacity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4601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F7BA58-C6AE-44F3-848E-A0F4479C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Analysis results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5B96F4C-12B0-45EC-BB36-BCFD7E613B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0412" y="2509911"/>
            <a:ext cx="8416076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07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D73C58-9D43-4352-8AE0-29C96FCC5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/>
              <a:t>AHP (Analytic Hierarchy Process)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06973-A48B-4780-8870-67554DEE1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353564"/>
            <a:ext cx="10382794" cy="4139310"/>
          </a:xfrm>
        </p:spPr>
        <p:txBody>
          <a:bodyPr>
            <a:normAutofit/>
          </a:bodyPr>
          <a:lstStyle/>
          <a:p>
            <a:r>
              <a:rPr lang="en-US" sz="2200" dirty="0"/>
              <a:t>Developed in 1970s by Thomas L. </a:t>
            </a:r>
            <a:r>
              <a:rPr lang="en-US" sz="2200" dirty="0" err="1"/>
              <a:t>Saaty</a:t>
            </a:r>
            <a:endParaRPr lang="en-US" sz="2200" dirty="0"/>
          </a:p>
          <a:p>
            <a:r>
              <a:rPr lang="en-US" sz="2200" dirty="0"/>
              <a:t>Used for</a:t>
            </a:r>
          </a:p>
          <a:p>
            <a:pPr lvl="1"/>
            <a:r>
              <a:rPr lang="en-US" sz="2200" dirty="0"/>
              <a:t>Complex decisions – with multiple criteria</a:t>
            </a:r>
          </a:p>
          <a:p>
            <a:pPr lvl="1"/>
            <a:r>
              <a:rPr lang="en-US" sz="2200" dirty="0"/>
              <a:t>Group decision making</a:t>
            </a:r>
          </a:p>
          <a:p>
            <a:r>
              <a:rPr lang="en-US" sz="2200" dirty="0"/>
              <a:t>Today most widely used method for MCA</a:t>
            </a:r>
          </a:p>
          <a:p>
            <a:r>
              <a:rPr lang="en-US" sz="2200" dirty="0"/>
              <a:t>Its parts are also usable to solve partial problem – </a:t>
            </a:r>
            <a:r>
              <a:rPr lang="en-US" sz="2200" dirty="0" err="1"/>
              <a:t>i</a:t>
            </a:r>
            <a:r>
              <a:rPr lang="en-US" sz="2200" dirty="0"/>
              <a:t>. e. derivation of weight coefficients – with a way to measure its consistency</a:t>
            </a:r>
          </a:p>
          <a:p>
            <a:r>
              <a:rPr lang="en-US" sz="2200" dirty="0"/>
              <a:t>Multiple software packages exist to help with computation</a:t>
            </a:r>
          </a:p>
          <a:p>
            <a:r>
              <a:rPr lang="en-US" sz="2200" dirty="0"/>
              <a:t>More general form exists – ANP (Analytic Network Process), also developer by </a:t>
            </a:r>
            <a:r>
              <a:rPr lang="en-US" sz="2200" dirty="0" err="1"/>
              <a:t>Saaty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444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2E21EB-71B6-424A-ABF9-81C93E54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AHP procedure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9905073-579D-4EC8-8868-923E637F3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6743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6127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 11">
            <a:extLst>
              <a:ext uri="{FF2B5EF4-FFF2-40B4-BE49-F238E27FC236}">
                <a16:creationId xmlns:a16="http://schemas.microsoft.com/office/drawing/2014/main" id="{A0BF428C-DA8B-4D99-9930-18F7F91D8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76801" y="1690688"/>
            <a:ext cx="7316944" cy="5167312"/>
          </a:xfrm>
          <a:custGeom>
            <a:avLst/>
            <a:gdLst>
              <a:gd name="connsiteX0" fmla="*/ 0 w 7316944"/>
              <a:gd name="connsiteY0" fmla="*/ 0 h 5167312"/>
              <a:gd name="connsiteX1" fmla="*/ 7316944 w 7316944"/>
              <a:gd name="connsiteY1" fmla="*/ 0 h 5167312"/>
              <a:gd name="connsiteX2" fmla="*/ 7316944 w 7316944"/>
              <a:gd name="connsiteY2" fmla="*/ 5167312 h 5167312"/>
              <a:gd name="connsiteX3" fmla="*/ 472697 w 7316944"/>
              <a:gd name="connsiteY3" fmla="*/ 5167312 h 5167312"/>
              <a:gd name="connsiteX4" fmla="*/ 2866576 w 7316944"/>
              <a:gd name="connsiteY4" fmla="*/ 952 h 5167312"/>
              <a:gd name="connsiteX5" fmla="*/ 0 w 7316944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6944" h="5167312">
                <a:moveTo>
                  <a:pt x="0" y="0"/>
                </a:moveTo>
                <a:lnTo>
                  <a:pt x="7316944" y="0"/>
                </a:lnTo>
                <a:lnTo>
                  <a:pt x="7316944" y="5167312"/>
                </a:lnTo>
                <a:lnTo>
                  <a:pt x="472697" y="5167312"/>
                </a:lnTo>
                <a:lnTo>
                  <a:pt x="2866576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6A6A6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 37">
            <a:extLst>
              <a:ext uri="{FF2B5EF4-FFF2-40B4-BE49-F238E27FC236}">
                <a16:creationId xmlns:a16="http://schemas.microsoft.com/office/drawing/2014/main" id="{A03E2379-8871-408A-95CE-7AAE8FA53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746" y="1691164"/>
            <a:ext cx="7571262" cy="5166360"/>
          </a:xfrm>
          <a:custGeom>
            <a:avLst/>
            <a:gdLst>
              <a:gd name="connsiteX0" fmla="*/ 0 w 7571262"/>
              <a:gd name="connsiteY0" fmla="*/ 5166360 h 5166360"/>
              <a:gd name="connsiteX1" fmla="*/ 7571262 w 7571262"/>
              <a:gd name="connsiteY1" fmla="*/ 5166360 h 5166360"/>
              <a:gd name="connsiteX2" fmla="*/ 5177382 w 7571262"/>
              <a:gd name="connsiteY2" fmla="*/ 0 h 5166360"/>
              <a:gd name="connsiteX3" fmla="*/ 5171159 w 7571262"/>
              <a:gd name="connsiteY3" fmla="*/ 0 h 5166360"/>
              <a:gd name="connsiteX4" fmla="*/ 3981368 w 7571262"/>
              <a:gd name="connsiteY4" fmla="*/ 0 h 5166360"/>
              <a:gd name="connsiteX5" fmla="*/ 2331323 w 7571262"/>
              <a:gd name="connsiteY5" fmla="*/ 0 h 5166360"/>
              <a:gd name="connsiteX6" fmla="*/ 0 w 7571262"/>
              <a:gd name="connsiteY6" fmla="*/ 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571262" h="5166360">
                <a:moveTo>
                  <a:pt x="0" y="5166360"/>
                </a:moveTo>
                <a:lnTo>
                  <a:pt x="7571262" y="5166360"/>
                </a:lnTo>
                <a:lnTo>
                  <a:pt x="5177382" y="0"/>
                </a:lnTo>
                <a:lnTo>
                  <a:pt x="5171159" y="0"/>
                </a:lnTo>
                <a:lnTo>
                  <a:pt x="3981368" y="0"/>
                </a:lnTo>
                <a:lnTo>
                  <a:pt x="2331323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3B3457-7C9D-4FFE-BD84-3A543951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Hierarchy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9F7EF-FD21-4E63-9544-8E0F76495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5406"/>
            <a:ext cx="5097779" cy="4065986"/>
          </a:xfrm>
        </p:spPr>
        <p:txBody>
          <a:bodyPr anchor="t">
            <a:normAutofit/>
          </a:bodyPr>
          <a:lstStyle/>
          <a:p>
            <a:r>
              <a:rPr lang="en-US" sz="2200" dirty="0">
                <a:solidFill>
                  <a:srgbClr val="FFFFFF"/>
                </a:solidFill>
              </a:rPr>
              <a:t>Can be as complex as needed</a:t>
            </a:r>
          </a:p>
          <a:p>
            <a:r>
              <a:rPr lang="en-US" sz="2200" dirty="0">
                <a:solidFill>
                  <a:srgbClr val="FFFFFF"/>
                </a:solidFill>
              </a:rPr>
              <a:t>Depends on what you actually need to do</a:t>
            </a:r>
          </a:p>
          <a:p>
            <a:pPr lvl="1"/>
            <a:r>
              <a:rPr lang="en-US" sz="2200" dirty="0">
                <a:solidFill>
                  <a:srgbClr val="FFFFFF"/>
                </a:solidFill>
              </a:rPr>
              <a:t>Choose between known variant?</a:t>
            </a:r>
          </a:p>
          <a:p>
            <a:pPr lvl="1"/>
            <a:r>
              <a:rPr lang="en-US" sz="2200" dirty="0">
                <a:solidFill>
                  <a:srgbClr val="FFFFFF"/>
                </a:solidFill>
              </a:rPr>
              <a:t>Derive general evaluation system?</a:t>
            </a:r>
          </a:p>
        </p:txBody>
      </p:sp>
      <p:pic>
        <p:nvPicPr>
          <p:cNvPr id="1026" name="Picture 2" descr="File:AHP TDHLeadImage.png">
            <a:extLst>
              <a:ext uri="{FF2B5EF4-FFF2-40B4-BE49-F238E27FC236}">
                <a16:creationId xmlns:a16="http://schemas.microsoft.com/office/drawing/2014/main" id="{6877F44E-836B-4B72-9591-D0CD6935A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502" y="17409"/>
            <a:ext cx="3626498" cy="380734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File:AHPHierarchy4.0.png">
            <a:extLst>
              <a:ext uri="{FF2B5EF4-FFF2-40B4-BE49-F238E27FC236}">
                <a16:creationId xmlns:a16="http://schemas.microsoft.com/office/drawing/2014/main" id="{6DDB6D30-23CC-433F-92D7-B03761A1E2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3" b="-313"/>
          <a:stretch/>
        </p:blipFill>
        <p:spPr bwMode="auto">
          <a:xfrm>
            <a:off x="6096000" y="3802124"/>
            <a:ext cx="5908645" cy="2864818"/>
          </a:xfrm>
          <a:prstGeom prst="roundRect">
            <a:avLst>
              <a:gd name="adj" fmla="val 2474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86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C9FD7-A6CA-48AC-BF36-D8D17B17E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086" y="219073"/>
            <a:ext cx="10515600" cy="1325563"/>
          </a:xfrm>
        </p:spPr>
        <p:txBody>
          <a:bodyPr/>
          <a:lstStyle/>
          <a:p>
            <a:r>
              <a:rPr lang="en-US" dirty="0"/>
              <a:t>Create</a:t>
            </a:r>
            <a:r>
              <a:rPr lang="cs-CZ" dirty="0"/>
              <a:t> </a:t>
            </a:r>
            <a:r>
              <a:rPr lang="en-US" dirty="0"/>
              <a:t>the hierarchy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C3B79-75B1-4499-8643-19D9FB1F5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File:AHPJones01.png">
            <a:extLst>
              <a:ext uri="{FF2B5EF4-FFF2-40B4-BE49-F238E27FC236}">
                <a16:creationId xmlns:a16="http://schemas.microsoft.com/office/drawing/2014/main" id="{535738E5-C8FE-4081-8555-0AB570A2C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53" y="1461597"/>
            <a:ext cx="10032694" cy="471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thumb/d/d3/AHPHierarchyAlternativesOnly.png/650px-AHPHierarchyAlternativesOnly.png">
            <a:extLst>
              <a:ext uri="{FF2B5EF4-FFF2-40B4-BE49-F238E27FC236}">
                <a16:creationId xmlns:a16="http://schemas.microsoft.com/office/drawing/2014/main" id="{9B4212B5-697B-4965-86FC-94DA2FE9C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172" y="180181"/>
            <a:ext cx="61912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23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38806-1E8E-4630-84F0-4A517AB3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Pairwise comparison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8F590-57E0-44FD-A748-7DB264D55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Scale 1 – 9</a:t>
            </a:r>
          </a:p>
          <a:p>
            <a:pPr lvl="1"/>
            <a:r>
              <a:rPr lang="en-US" dirty="0"/>
              <a:t>1 – equally important</a:t>
            </a:r>
          </a:p>
          <a:p>
            <a:pPr lvl="1"/>
            <a:r>
              <a:rPr lang="en-US" dirty="0"/>
              <a:t>3 – moderate importance</a:t>
            </a:r>
          </a:p>
          <a:p>
            <a:pPr lvl="1"/>
            <a:r>
              <a:rPr lang="en-US" dirty="0"/>
              <a:t>5 – strong importance</a:t>
            </a:r>
          </a:p>
          <a:p>
            <a:pPr lvl="1"/>
            <a:r>
              <a:rPr lang="en-US" dirty="0"/>
              <a:t>7 – very strong importance</a:t>
            </a:r>
          </a:p>
          <a:p>
            <a:pPr lvl="1"/>
            <a:r>
              <a:rPr lang="en-US" dirty="0"/>
              <a:t>9 – extreme importance</a:t>
            </a:r>
          </a:p>
          <a:p>
            <a:pPr lvl="1"/>
            <a:r>
              <a:rPr lang="en-US" dirty="0"/>
              <a:t>Even numbers can be used for finer distinguishing between the criteria</a:t>
            </a:r>
          </a:p>
          <a:p>
            <a:pPr lvl="1"/>
            <a:r>
              <a:rPr lang="en-US" dirty="0"/>
              <a:t>Possible to use 1.1, 1.2, … for even finer distinguishing</a:t>
            </a:r>
            <a:endParaRPr lang="cs-CZ" dirty="0"/>
          </a:p>
          <a:p>
            <a:r>
              <a:rPr lang="en-US" dirty="0"/>
              <a:t>(not binary pairwise comparison)</a:t>
            </a:r>
          </a:p>
          <a:p>
            <a:r>
              <a:rPr lang="en-US" dirty="0"/>
              <a:t>The comparison is performed for each part of the </a:t>
            </a:r>
            <a:r>
              <a:rPr lang="en-US" dirty="0" err="1"/>
              <a:t>chierarchy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495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70ABD-4512-462A-83E5-91849565D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705"/>
            <a:ext cx="10515600" cy="1325563"/>
          </a:xfrm>
        </p:spPr>
        <p:txBody>
          <a:bodyPr/>
          <a:lstStyle/>
          <a:p>
            <a:r>
              <a:rPr lang="en-US" dirty="0"/>
              <a:t>Pairwise comparison – 3 groups in our case</a:t>
            </a:r>
          </a:p>
        </p:txBody>
      </p:sp>
      <p:pic>
        <p:nvPicPr>
          <p:cNvPr id="4" name="Picture 2" descr="File:AHPJones01.png">
            <a:extLst>
              <a:ext uri="{FF2B5EF4-FFF2-40B4-BE49-F238E27FC236}">
                <a16:creationId xmlns:a16="http://schemas.microsoft.com/office/drawing/2014/main" id="{5E43F274-6A59-4278-8D4A-788E71CF4AC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7" y="1075249"/>
            <a:ext cx="10015964" cy="470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549A59C2-2879-4827-B2F1-E71715BB952A}"/>
              </a:ext>
            </a:extLst>
          </p:cNvPr>
          <p:cNvSpPr/>
          <p:nvPr/>
        </p:nvSpPr>
        <p:spPr>
          <a:xfrm>
            <a:off x="3518704" y="2227701"/>
            <a:ext cx="6655443" cy="9722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49BC2E-AC6B-4229-9BFF-5D942075B786}"/>
              </a:ext>
            </a:extLst>
          </p:cNvPr>
          <p:cNvSpPr/>
          <p:nvPr/>
        </p:nvSpPr>
        <p:spPr>
          <a:xfrm>
            <a:off x="1229563" y="3442889"/>
            <a:ext cx="4398240" cy="9016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89D8D0E-4CD8-43F4-9469-E4B4549865A1}"/>
              </a:ext>
            </a:extLst>
          </p:cNvPr>
          <p:cNvSpPr/>
          <p:nvPr/>
        </p:nvSpPr>
        <p:spPr>
          <a:xfrm>
            <a:off x="8135332" y="3407595"/>
            <a:ext cx="2285483" cy="9722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8C48E85-7C78-4A6D-9609-3E3D3DDE6121}"/>
              </a:ext>
            </a:extLst>
          </p:cNvPr>
          <p:cNvSpPr txBox="1"/>
          <p:nvPr/>
        </p:nvSpPr>
        <p:spPr>
          <a:xfrm>
            <a:off x="3428683" y="2147237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6505A88-7440-4189-8DE5-4C9614EAAADA}"/>
              </a:ext>
            </a:extLst>
          </p:cNvPr>
          <p:cNvSpPr txBox="1"/>
          <p:nvPr/>
        </p:nvSpPr>
        <p:spPr>
          <a:xfrm>
            <a:off x="1139967" y="3334815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5205D2A-B7A5-43B4-8981-577572E346A9}"/>
              </a:ext>
            </a:extLst>
          </p:cNvPr>
          <p:cNvSpPr txBox="1"/>
          <p:nvPr/>
        </p:nvSpPr>
        <p:spPr>
          <a:xfrm>
            <a:off x="8068242" y="3361170"/>
            <a:ext cx="30168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ED944DE-A767-439F-B18D-608F09981B9F}"/>
              </a:ext>
            </a:extLst>
          </p:cNvPr>
          <p:cNvSpPr/>
          <p:nvPr/>
        </p:nvSpPr>
        <p:spPr>
          <a:xfrm>
            <a:off x="1229563" y="4628561"/>
            <a:ext cx="9394445" cy="901686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CECE0341-08E4-4CCA-A8A1-C5C35E9BE9AC}"/>
              </a:ext>
            </a:extLst>
          </p:cNvPr>
          <p:cNvSpPr txBox="1"/>
          <p:nvPr/>
        </p:nvSpPr>
        <p:spPr>
          <a:xfrm>
            <a:off x="736917" y="5918299"/>
            <a:ext cx="932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Every leaf node will have it‘s own group to compare – comparison will be between the alternatives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33FE2E9-8F76-43AC-BBD7-D0B8D54BDF80}"/>
              </a:ext>
            </a:extLst>
          </p:cNvPr>
          <p:cNvSpPr txBox="1"/>
          <p:nvPr/>
        </p:nvSpPr>
        <p:spPr>
          <a:xfrm>
            <a:off x="1100690" y="4480123"/>
            <a:ext cx="60625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4-11</a:t>
            </a:r>
          </a:p>
        </p:txBody>
      </p:sp>
    </p:spTree>
    <p:extLst>
      <p:ext uri="{BB962C8B-B14F-4D97-AF65-F5344CB8AC3E}">
        <p14:creationId xmlns:p14="http://schemas.microsoft.com/office/powerpoint/2010/main" val="2427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655E0-9D44-46BC-BCA6-4A4E480BB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414"/>
            <a:ext cx="10515600" cy="785714"/>
          </a:xfrm>
        </p:spPr>
        <p:txBody>
          <a:bodyPr/>
          <a:lstStyle/>
          <a:p>
            <a:r>
              <a:rPr lang="cs-CZ" dirty="0"/>
              <a:t>Group 1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EBC5AEF-7A71-442A-A5B7-47F0E02A6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644890"/>
              </p:ext>
            </p:extLst>
          </p:nvPr>
        </p:nvGraphicFramePr>
        <p:xfrm>
          <a:off x="838200" y="958359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4653316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082075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553697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1188906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Criteria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More important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Intensity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709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88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031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2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396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76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064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B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7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597964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5866E986-CEF7-41E1-8DBD-D03878DD8994}"/>
              </a:ext>
            </a:extLst>
          </p:cNvPr>
          <p:cNvSpPr txBox="1">
            <a:spLocks/>
          </p:cNvSpPr>
          <p:nvPr/>
        </p:nvSpPr>
        <p:spPr>
          <a:xfrm>
            <a:off x="838200" y="3996963"/>
            <a:ext cx="10515600" cy="616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Group 1 – in matrix</a:t>
            </a:r>
            <a:endParaRPr lang="cs-CZ" dirty="0"/>
          </a:p>
        </p:txBody>
      </p:sp>
      <p:graphicFrame>
        <p:nvGraphicFramePr>
          <p:cNvPr id="6" name="Zástupný obsah 3">
            <a:extLst>
              <a:ext uri="{FF2B5EF4-FFF2-40B4-BE49-F238E27FC236}">
                <a16:creationId xmlns:a16="http://schemas.microsoft.com/office/drawing/2014/main" id="{BEA6A314-BED0-4BCF-9692-C1AA5A8538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910575"/>
              </p:ext>
            </p:extLst>
          </p:nvPr>
        </p:nvGraphicFramePr>
        <p:xfrm>
          <a:off x="838200" y="4747932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99450834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195403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33041343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636721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897844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Cost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Safety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Capacity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377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Safety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287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Style</a:t>
                      </a: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1/7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1/9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1/7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489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>
                          <a:solidFill>
                            <a:schemeClr val="tx1"/>
                          </a:solidFill>
                        </a:rPr>
                        <a:t>Capacity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168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57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1223</Words>
  <Application>Microsoft Office PowerPoint</Application>
  <PresentationFormat>Širokoúhlá obrazovka</PresentationFormat>
  <Paragraphs>499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Latin Modern Roman 10</vt:lpstr>
      <vt:lpstr>Office Theme</vt:lpstr>
      <vt:lpstr>AHP  (Analytic Hierarchy process)</vt:lpstr>
      <vt:lpstr>Multi-criteria analysis</vt:lpstr>
      <vt:lpstr>AHP (Analytic Hierarchy Process)</vt:lpstr>
      <vt:lpstr>AHP procedure</vt:lpstr>
      <vt:lpstr>Hierarchy</vt:lpstr>
      <vt:lpstr>Create the hierarchy</vt:lpstr>
      <vt:lpstr>Pairwise comparison</vt:lpstr>
      <vt:lpstr>Pairwise comparison – 3 groups in our case</vt:lpstr>
      <vt:lpstr>Group 1</vt:lpstr>
      <vt:lpstr>Group 2</vt:lpstr>
      <vt:lpstr>To effectively choose – variants must be compared (vs leaf nodes of the hierarchy)</vt:lpstr>
      <vt:lpstr>Or derive preferences based on complex evaluation</vt:lpstr>
      <vt:lpstr>Create custom function for preference</vt:lpstr>
      <vt:lpstr>Purchase price - matrix</vt:lpstr>
      <vt:lpstr>Maintenance costs - matrix</vt:lpstr>
      <vt:lpstr>Safety- matrix</vt:lpstr>
      <vt:lpstr>Cargo Capacity - matrix</vt:lpstr>
      <vt:lpstr>Weight derivation</vt:lpstr>
      <vt:lpstr>Computing by approximation to geometric mean</vt:lpstr>
      <vt:lpstr>Consistency ratio</vt:lpstr>
      <vt:lpstr>AHP using R</vt:lpstr>
      <vt:lpstr>Input file format</vt:lpstr>
      <vt:lpstr>GUI for YAML file creation</vt:lpstr>
      <vt:lpstr>Hierarchy creation using GUI</vt:lpstr>
      <vt:lpstr>Notes</vt:lpstr>
      <vt:lpstr>Print function – prints hierarchy</vt:lpstr>
      <vt:lpstr>Analysis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AHP  (Analytic Hierarchy process)</dc:title>
  <dc:creator>Senovsky Pavel</dc:creator>
  <cp:lastModifiedBy>Senovsky Pavel</cp:lastModifiedBy>
  <cp:revision>76</cp:revision>
  <dcterms:created xsi:type="dcterms:W3CDTF">2019-03-28T07:25:38Z</dcterms:created>
  <dcterms:modified xsi:type="dcterms:W3CDTF">2019-03-28T10:55:15Z</dcterms:modified>
</cp:coreProperties>
</file>